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7" r:id="rId2"/>
    <p:sldId id="317" r:id="rId3"/>
    <p:sldId id="318" r:id="rId4"/>
    <p:sldId id="256" r:id="rId5"/>
    <p:sldId id="258" r:id="rId6"/>
    <p:sldId id="259" r:id="rId7"/>
    <p:sldId id="262" r:id="rId8"/>
    <p:sldId id="264" r:id="rId9"/>
    <p:sldId id="266" r:id="rId10"/>
    <p:sldId id="267" r:id="rId11"/>
    <p:sldId id="268" r:id="rId12"/>
    <p:sldId id="269" r:id="rId13"/>
    <p:sldId id="270" r:id="rId14"/>
    <p:sldId id="271" r:id="rId15"/>
    <p:sldId id="274" r:id="rId16"/>
    <p:sldId id="299" r:id="rId17"/>
    <p:sldId id="316" r:id="rId18"/>
    <p:sldId id="300" r:id="rId19"/>
    <p:sldId id="301" r:id="rId20"/>
    <p:sldId id="303" r:id="rId21"/>
    <p:sldId id="304" r:id="rId22"/>
    <p:sldId id="305" r:id="rId23"/>
    <p:sldId id="306" r:id="rId24"/>
    <p:sldId id="302" r:id="rId25"/>
    <p:sldId id="308" r:id="rId26"/>
    <p:sldId id="307" r:id="rId27"/>
    <p:sldId id="296" r:id="rId28"/>
    <p:sldId id="309" r:id="rId29"/>
    <p:sldId id="315" r:id="rId30"/>
    <p:sldId id="310" r:id="rId31"/>
    <p:sldId id="311" r:id="rId32"/>
    <p:sldId id="312" r:id="rId33"/>
    <p:sldId id="313" r:id="rId34"/>
    <p:sldId id="319" r:id="rId35"/>
    <p:sldId id="322" r:id="rId36"/>
    <p:sldId id="320" r:id="rId37"/>
    <p:sldId id="321" r:id="rId38"/>
    <p:sldId id="323" r:id="rId39"/>
    <p:sldId id="324" r:id="rId40"/>
    <p:sldId id="32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79"/>
    <p:restoredTop sz="94663"/>
  </p:normalViewPr>
  <p:slideViewPr>
    <p:cSldViewPr snapToGrid="0" snapToObjects="1">
      <p:cViewPr>
        <p:scale>
          <a:sx n="101" d="100"/>
          <a:sy n="101" d="100"/>
        </p:scale>
        <p:origin x="14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627513-8B0B-4E7A-900A-77B0296EDA91}" type="doc">
      <dgm:prSet loTypeId="urn:microsoft.com/office/officeart/2005/8/layout/hierarchy1" loCatId="hierarchy" qsTypeId="urn:microsoft.com/office/officeart/2005/8/quickstyle/simple4" qsCatId="simple" csTypeId="urn:microsoft.com/office/officeart/2005/8/colors/colorful2" csCatId="colorful"/>
      <dgm:spPr/>
      <dgm:t>
        <a:bodyPr/>
        <a:lstStyle/>
        <a:p>
          <a:endParaRPr lang="en-US"/>
        </a:p>
      </dgm:t>
    </dgm:pt>
    <dgm:pt modelId="{94C34A6E-B362-411F-8977-51037D047155}">
      <dgm:prSet/>
      <dgm:spPr/>
      <dgm:t>
        <a:bodyPr/>
        <a:lstStyle/>
        <a:p>
          <a:r>
            <a:rPr lang="en-US"/>
            <a:t>You need to edit one of the 2 .html files.  Change the photo to be one of yours. Also change the name that will be shown</a:t>
          </a:r>
        </a:p>
      </dgm:t>
    </dgm:pt>
    <dgm:pt modelId="{878C9881-2EE3-40E7-AB06-D6C075DFDB14}" type="parTrans" cxnId="{2FBD1360-5413-4994-ACAA-ABC52FC876FA}">
      <dgm:prSet/>
      <dgm:spPr/>
      <dgm:t>
        <a:bodyPr/>
        <a:lstStyle/>
        <a:p>
          <a:endParaRPr lang="en-US"/>
        </a:p>
      </dgm:t>
    </dgm:pt>
    <dgm:pt modelId="{05FFC9E5-F0C5-439B-BD07-A3CC9E00381A}" type="sibTrans" cxnId="{2FBD1360-5413-4994-ACAA-ABC52FC876FA}">
      <dgm:prSet/>
      <dgm:spPr/>
      <dgm:t>
        <a:bodyPr/>
        <a:lstStyle/>
        <a:p>
          <a:endParaRPr lang="en-US"/>
        </a:p>
      </dgm:t>
    </dgm:pt>
    <dgm:pt modelId="{4596DB25-45A3-4712-B6F9-8ACE0C31E63D}">
      <dgm:prSet/>
      <dgm:spPr/>
      <dgm:t>
        <a:bodyPr/>
        <a:lstStyle/>
        <a:p>
          <a:r>
            <a:rPr lang="en-US"/>
            <a:t>Make sure you understand how this works. Not how it watches the database for changes. </a:t>
          </a:r>
        </a:p>
      </dgm:t>
    </dgm:pt>
    <dgm:pt modelId="{F338CCD5-DB6A-405E-98A2-EFD33E241192}" type="parTrans" cxnId="{2DCD9D01-EE92-413C-9F81-269F3A2892A9}">
      <dgm:prSet/>
      <dgm:spPr/>
      <dgm:t>
        <a:bodyPr/>
        <a:lstStyle/>
        <a:p>
          <a:endParaRPr lang="en-US"/>
        </a:p>
      </dgm:t>
    </dgm:pt>
    <dgm:pt modelId="{6D709F2D-B11E-4F58-9D02-ADF910D32606}" type="sibTrans" cxnId="{2DCD9D01-EE92-413C-9F81-269F3A2892A9}">
      <dgm:prSet/>
      <dgm:spPr/>
      <dgm:t>
        <a:bodyPr/>
        <a:lstStyle/>
        <a:p>
          <a:endParaRPr lang="en-US"/>
        </a:p>
      </dgm:t>
    </dgm:pt>
    <dgm:pt modelId="{79F124BF-8981-564E-9CE2-E49775222D79}" type="pres">
      <dgm:prSet presAssocID="{5B627513-8B0B-4E7A-900A-77B0296EDA91}" presName="hierChild1" presStyleCnt="0">
        <dgm:presLayoutVars>
          <dgm:chPref val="1"/>
          <dgm:dir/>
          <dgm:animOne val="branch"/>
          <dgm:animLvl val="lvl"/>
          <dgm:resizeHandles/>
        </dgm:presLayoutVars>
      </dgm:prSet>
      <dgm:spPr/>
    </dgm:pt>
    <dgm:pt modelId="{D282140C-3577-C14D-8A09-7B97BFBABC5A}" type="pres">
      <dgm:prSet presAssocID="{94C34A6E-B362-411F-8977-51037D047155}" presName="hierRoot1" presStyleCnt="0"/>
      <dgm:spPr/>
    </dgm:pt>
    <dgm:pt modelId="{3C802EFE-3B0D-3449-A500-61B15060FA7E}" type="pres">
      <dgm:prSet presAssocID="{94C34A6E-B362-411F-8977-51037D047155}" presName="composite" presStyleCnt="0"/>
      <dgm:spPr/>
    </dgm:pt>
    <dgm:pt modelId="{36CFF451-DE77-8447-AF38-A2994C70EC16}" type="pres">
      <dgm:prSet presAssocID="{94C34A6E-B362-411F-8977-51037D047155}" presName="background" presStyleLbl="node0" presStyleIdx="0" presStyleCnt="2"/>
      <dgm:spPr/>
    </dgm:pt>
    <dgm:pt modelId="{2B2F24AC-44DF-4447-96DA-09E0D15E51B4}" type="pres">
      <dgm:prSet presAssocID="{94C34A6E-B362-411F-8977-51037D047155}" presName="text" presStyleLbl="fgAcc0" presStyleIdx="0" presStyleCnt="2">
        <dgm:presLayoutVars>
          <dgm:chPref val="3"/>
        </dgm:presLayoutVars>
      </dgm:prSet>
      <dgm:spPr/>
    </dgm:pt>
    <dgm:pt modelId="{8DF0244A-D494-B54D-B1EC-1748D91F4E47}" type="pres">
      <dgm:prSet presAssocID="{94C34A6E-B362-411F-8977-51037D047155}" presName="hierChild2" presStyleCnt="0"/>
      <dgm:spPr/>
    </dgm:pt>
    <dgm:pt modelId="{462499C9-F28C-054C-B7C8-1652FF812FB8}" type="pres">
      <dgm:prSet presAssocID="{4596DB25-45A3-4712-B6F9-8ACE0C31E63D}" presName="hierRoot1" presStyleCnt="0"/>
      <dgm:spPr/>
    </dgm:pt>
    <dgm:pt modelId="{D3C2CB04-41C6-A348-8362-84CEC64E1A42}" type="pres">
      <dgm:prSet presAssocID="{4596DB25-45A3-4712-B6F9-8ACE0C31E63D}" presName="composite" presStyleCnt="0"/>
      <dgm:spPr/>
    </dgm:pt>
    <dgm:pt modelId="{2D47CD01-0DFE-2045-A50B-8516D007CE86}" type="pres">
      <dgm:prSet presAssocID="{4596DB25-45A3-4712-B6F9-8ACE0C31E63D}" presName="background" presStyleLbl="node0" presStyleIdx="1" presStyleCnt="2"/>
      <dgm:spPr/>
    </dgm:pt>
    <dgm:pt modelId="{15F7ABE4-EB1F-1C49-AFFA-65B65A849450}" type="pres">
      <dgm:prSet presAssocID="{4596DB25-45A3-4712-B6F9-8ACE0C31E63D}" presName="text" presStyleLbl="fgAcc0" presStyleIdx="1" presStyleCnt="2">
        <dgm:presLayoutVars>
          <dgm:chPref val="3"/>
        </dgm:presLayoutVars>
      </dgm:prSet>
      <dgm:spPr/>
    </dgm:pt>
    <dgm:pt modelId="{D6A214FF-F5AB-2846-BA10-4095A99384A4}" type="pres">
      <dgm:prSet presAssocID="{4596DB25-45A3-4712-B6F9-8ACE0C31E63D}" presName="hierChild2" presStyleCnt="0"/>
      <dgm:spPr/>
    </dgm:pt>
  </dgm:ptLst>
  <dgm:cxnLst>
    <dgm:cxn modelId="{2DCD9D01-EE92-413C-9F81-269F3A2892A9}" srcId="{5B627513-8B0B-4E7A-900A-77B0296EDA91}" destId="{4596DB25-45A3-4712-B6F9-8ACE0C31E63D}" srcOrd="1" destOrd="0" parTransId="{F338CCD5-DB6A-405E-98A2-EFD33E241192}" sibTransId="{6D709F2D-B11E-4F58-9D02-ADF910D32606}"/>
    <dgm:cxn modelId="{108EBB19-C4E2-D946-9B12-34464D905B6A}" type="presOf" srcId="{94C34A6E-B362-411F-8977-51037D047155}" destId="{2B2F24AC-44DF-4447-96DA-09E0D15E51B4}" srcOrd="0" destOrd="0" presId="urn:microsoft.com/office/officeart/2005/8/layout/hierarchy1"/>
    <dgm:cxn modelId="{2FBD1360-5413-4994-ACAA-ABC52FC876FA}" srcId="{5B627513-8B0B-4E7A-900A-77B0296EDA91}" destId="{94C34A6E-B362-411F-8977-51037D047155}" srcOrd="0" destOrd="0" parTransId="{878C9881-2EE3-40E7-AB06-D6C075DFDB14}" sibTransId="{05FFC9E5-F0C5-439B-BD07-A3CC9E00381A}"/>
    <dgm:cxn modelId="{3562D296-0EF3-B241-856A-0FF4D328F844}" type="presOf" srcId="{5B627513-8B0B-4E7A-900A-77B0296EDA91}" destId="{79F124BF-8981-564E-9CE2-E49775222D79}" srcOrd="0" destOrd="0" presId="urn:microsoft.com/office/officeart/2005/8/layout/hierarchy1"/>
    <dgm:cxn modelId="{807852DF-9265-5247-82C3-8C44CBC6C316}" type="presOf" srcId="{4596DB25-45A3-4712-B6F9-8ACE0C31E63D}" destId="{15F7ABE4-EB1F-1C49-AFFA-65B65A849450}" srcOrd="0" destOrd="0" presId="urn:microsoft.com/office/officeart/2005/8/layout/hierarchy1"/>
    <dgm:cxn modelId="{97760CD0-8870-FB45-B7DB-7CD0FF6933F4}" type="presParOf" srcId="{79F124BF-8981-564E-9CE2-E49775222D79}" destId="{D282140C-3577-C14D-8A09-7B97BFBABC5A}" srcOrd="0" destOrd="0" presId="urn:microsoft.com/office/officeart/2005/8/layout/hierarchy1"/>
    <dgm:cxn modelId="{3B1DE990-F33C-B84F-A772-F936203D3CBC}" type="presParOf" srcId="{D282140C-3577-C14D-8A09-7B97BFBABC5A}" destId="{3C802EFE-3B0D-3449-A500-61B15060FA7E}" srcOrd="0" destOrd="0" presId="urn:microsoft.com/office/officeart/2005/8/layout/hierarchy1"/>
    <dgm:cxn modelId="{0E6CBBD0-383C-FE45-BCA7-DB29E7B7E876}" type="presParOf" srcId="{3C802EFE-3B0D-3449-A500-61B15060FA7E}" destId="{36CFF451-DE77-8447-AF38-A2994C70EC16}" srcOrd="0" destOrd="0" presId="urn:microsoft.com/office/officeart/2005/8/layout/hierarchy1"/>
    <dgm:cxn modelId="{DC81BED9-CF24-E640-8E58-D94FB4E38EC6}" type="presParOf" srcId="{3C802EFE-3B0D-3449-A500-61B15060FA7E}" destId="{2B2F24AC-44DF-4447-96DA-09E0D15E51B4}" srcOrd="1" destOrd="0" presId="urn:microsoft.com/office/officeart/2005/8/layout/hierarchy1"/>
    <dgm:cxn modelId="{8BF07858-7624-6546-972F-19DB1B20C2A0}" type="presParOf" srcId="{D282140C-3577-C14D-8A09-7B97BFBABC5A}" destId="{8DF0244A-D494-B54D-B1EC-1748D91F4E47}" srcOrd="1" destOrd="0" presId="urn:microsoft.com/office/officeart/2005/8/layout/hierarchy1"/>
    <dgm:cxn modelId="{E1270952-7CAB-FE45-8F8B-A8F68E035BFF}" type="presParOf" srcId="{79F124BF-8981-564E-9CE2-E49775222D79}" destId="{462499C9-F28C-054C-B7C8-1652FF812FB8}" srcOrd="1" destOrd="0" presId="urn:microsoft.com/office/officeart/2005/8/layout/hierarchy1"/>
    <dgm:cxn modelId="{EE0CEF25-34F4-8841-8918-EBDA2B4FE3DD}" type="presParOf" srcId="{462499C9-F28C-054C-B7C8-1652FF812FB8}" destId="{D3C2CB04-41C6-A348-8362-84CEC64E1A42}" srcOrd="0" destOrd="0" presId="urn:microsoft.com/office/officeart/2005/8/layout/hierarchy1"/>
    <dgm:cxn modelId="{8F8495E5-7052-E141-947F-0568656CB023}" type="presParOf" srcId="{D3C2CB04-41C6-A348-8362-84CEC64E1A42}" destId="{2D47CD01-0DFE-2045-A50B-8516D007CE86}" srcOrd="0" destOrd="0" presId="urn:microsoft.com/office/officeart/2005/8/layout/hierarchy1"/>
    <dgm:cxn modelId="{ACB35785-3A61-6649-907A-40E00F0D72A4}" type="presParOf" srcId="{D3C2CB04-41C6-A348-8362-84CEC64E1A42}" destId="{15F7ABE4-EB1F-1C49-AFFA-65B65A849450}" srcOrd="1" destOrd="0" presId="urn:microsoft.com/office/officeart/2005/8/layout/hierarchy1"/>
    <dgm:cxn modelId="{4FC237E6-9E77-F64D-A9D0-B900E760B398}" type="presParOf" srcId="{462499C9-F28C-054C-B7C8-1652FF812FB8}" destId="{D6A214FF-F5AB-2846-BA10-4095A99384A4}"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CFF451-DE77-8447-AF38-A2994C70EC16}">
      <dsp:nvSpPr>
        <dsp:cNvPr id="0" name=""/>
        <dsp:cNvSpPr/>
      </dsp:nvSpPr>
      <dsp:spPr>
        <a:xfrm>
          <a:off x="130938" y="1393"/>
          <a:ext cx="4224635" cy="268264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2B2F24AC-44DF-4447-96DA-09E0D15E51B4}">
      <dsp:nvSpPr>
        <dsp:cNvPr id="0" name=""/>
        <dsp:cNvSpPr/>
      </dsp:nvSpPr>
      <dsp:spPr>
        <a:xfrm>
          <a:off x="600342" y="447327"/>
          <a:ext cx="4224635" cy="2682643"/>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You need to edit one of the 2 .html files.  Change the photo to be one of yours. Also change the name that will be shown</a:t>
          </a:r>
        </a:p>
      </dsp:txBody>
      <dsp:txXfrm>
        <a:off x="678914" y="525899"/>
        <a:ext cx="4067491" cy="2525499"/>
      </dsp:txXfrm>
    </dsp:sp>
    <dsp:sp modelId="{2D47CD01-0DFE-2045-A50B-8516D007CE86}">
      <dsp:nvSpPr>
        <dsp:cNvPr id="0" name=""/>
        <dsp:cNvSpPr/>
      </dsp:nvSpPr>
      <dsp:spPr>
        <a:xfrm>
          <a:off x="5294381" y="1393"/>
          <a:ext cx="4224635" cy="268264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15F7ABE4-EB1F-1C49-AFFA-65B65A849450}">
      <dsp:nvSpPr>
        <dsp:cNvPr id="0" name=""/>
        <dsp:cNvSpPr/>
      </dsp:nvSpPr>
      <dsp:spPr>
        <a:xfrm>
          <a:off x="5763785" y="447327"/>
          <a:ext cx="4224635" cy="2682643"/>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Make sure you understand how this works. Not how it watches the database for changes. </a:t>
          </a:r>
        </a:p>
      </dsp:txBody>
      <dsp:txXfrm>
        <a:off x="5842357" y="525899"/>
        <a:ext cx="4067491" cy="252549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6DDCE0-6E83-074E-95B0-7EA22E99BA53}" type="datetimeFigureOut">
              <a:rPr lang="en-US" smtClean="0"/>
              <a:t>2/27/19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D44A9B-6B38-AE4E-B310-2CA52A819D11}" type="slidenum">
              <a:rPr lang="en-US" smtClean="0"/>
              <a:t>‹#›</a:t>
            </a:fld>
            <a:endParaRPr lang="en-US"/>
          </a:p>
        </p:txBody>
      </p:sp>
    </p:spTree>
    <p:extLst>
      <p:ext uri="{BB962C8B-B14F-4D97-AF65-F5344CB8AC3E}">
        <p14:creationId xmlns:p14="http://schemas.microsoft.com/office/powerpoint/2010/main" val="2659376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56DF65-296B-F843-995C-858E1D512BE6}" type="slidenum">
              <a:rPr lang="en-US" smtClean="0"/>
              <a:t>1</a:t>
            </a:fld>
            <a:endParaRPr lang="en-US"/>
          </a:p>
        </p:txBody>
      </p:sp>
    </p:spTree>
    <p:extLst>
      <p:ext uri="{BB962C8B-B14F-4D97-AF65-F5344CB8AC3E}">
        <p14:creationId xmlns:p14="http://schemas.microsoft.com/office/powerpoint/2010/main" val="1635922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6766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59499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0438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8494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D44A9B-6B38-AE4E-B310-2CA52A819D11}" type="slidenum">
              <a:rPr lang="en-US" smtClean="0"/>
              <a:t>34</a:t>
            </a:fld>
            <a:endParaRPr lang="en-US"/>
          </a:p>
        </p:txBody>
      </p:sp>
    </p:spTree>
    <p:extLst>
      <p:ext uri="{BB962C8B-B14F-4D97-AF65-F5344CB8AC3E}">
        <p14:creationId xmlns:p14="http://schemas.microsoft.com/office/powerpoint/2010/main" val="2268311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D44A9B-6B38-AE4E-B310-2CA52A819D11}" type="slidenum">
              <a:rPr lang="en-US" smtClean="0"/>
              <a:t>35</a:t>
            </a:fld>
            <a:endParaRPr lang="en-US"/>
          </a:p>
        </p:txBody>
      </p:sp>
    </p:spTree>
    <p:extLst>
      <p:ext uri="{BB962C8B-B14F-4D97-AF65-F5344CB8AC3E}">
        <p14:creationId xmlns:p14="http://schemas.microsoft.com/office/powerpoint/2010/main" val="3084244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2127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7814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483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869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8175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6901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7055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8857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D2224-131E-F049-B8CD-5D2ABC3AB3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036E429-64C6-E94C-B5E1-BC61335EAB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CFDBD4-2050-084C-85FF-14DC84C59B50}"/>
              </a:ext>
            </a:extLst>
          </p:cNvPr>
          <p:cNvSpPr>
            <a:spLocks noGrp="1"/>
          </p:cNvSpPr>
          <p:nvPr>
            <p:ph type="dt" sz="half" idx="10"/>
          </p:nvPr>
        </p:nvSpPr>
        <p:spPr/>
        <p:txBody>
          <a:bodyPr/>
          <a:lstStyle/>
          <a:p>
            <a:fld id="{66BE2764-7F56-3A46-8561-26425E177F13}" type="datetimeFigureOut">
              <a:rPr lang="en-US" smtClean="0"/>
              <a:t>2/27/19</a:t>
            </a:fld>
            <a:endParaRPr lang="en-US"/>
          </a:p>
        </p:txBody>
      </p:sp>
      <p:sp>
        <p:nvSpPr>
          <p:cNvPr id="5" name="Footer Placeholder 4">
            <a:extLst>
              <a:ext uri="{FF2B5EF4-FFF2-40B4-BE49-F238E27FC236}">
                <a16:creationId xmlns:a16="http://schemas.microsoft.com/office/drawing/2014/main" id="{D673BD1E-E2AD-9E48-932D-DF4B88A79A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2E6FFD-86C5-BD4D-AB32-C8315ED03C54}"/>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4227858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5606A-3F4A-7443-BAB4-A2D7001E8C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87D852-26DF-974E-BBD8-B768EDC04D3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831029-5000-CE4C-BD71-6549AA304601}"/>
              </a:ext>
            </a:extLst>
          </p:cNvPr>
          <p:cNvSpPr>
            <a:spLocks noGrp="1"/>
          </p:cNvSpPr>
          <p:nvPr>
            <p:ph type="dt" sz="half" idx="10"/>
          </p:nvPr>
        </p:nvSpPr>
        <p:spPr/>
        <p:txBody>
          <a:bodyPr/>
          <a:lstStyle/>
          <a:p>
            <a:fld id="{66BE2764-7F56-3A46-8561-26425E177F13}" type="datetimeFigureOut">
              <a:rPr lang="en-US" smtClean="0"/>
              <a:t>2/27/19</a:t>
            </a:fld>
            <a:endParaRPr lang="en-US"/>
          </a:p>
        </p:txBody>
      </p:sp>
      <p:sp>
        <p:nvSpPr>
          <p:cNvPr id="5" name="Footer Placeholder 4">
            <a:extLst>
              <a:ext uri="{FF2B5EF4-FFF2-40B4-BE49-F238E27FC236}">
                <a16:creationId xmlns:a16="http://schemas.microsoft.com/office/drawing/2014/main" id="{AAFB78FF-0A26-DB4B-99A6-778E914A8D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7A020D-9D06-5942-8F17-52C36170F956}"/>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2754949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8C2E26-4B51-6A47-A6FC-01DEAC04646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57C2B8E-B4D9-EB4D-A06A-B7352270462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878075-0892-4040-B8E2-0AF0D5521BA0}"/>
              </a:ext>
            </a:extLst>
          </p:cNvPr>
          <p:cNvSpPr>
            <a:spLocks noGrp="1"/>
          </p:cNvSpPr>
          <p:nvPr>
            <p:ph type="dt" sz="half" idx="10"/>
          </p:nvPr>
        </p:nvSpPr>
        <p:spPr/>
        <p:txBody>
          <a:bodyPr/>
          <a:lstStyle/>
          <a:p>
            <a:fld id="{66BE2764-7F56-3A46-8561-26425E177F13}" type="datetimeFigureOut">
              <a:rPr lang="en-US" smtClean="0"/>
              <a:t>2/27/19</a:t>
            </a:fld>
            <a:endParaRPr lang="en-US"/>
          </a:p>
        </p:txBody>
      </p:sp>
      <p:sp>
        <p:nvSpPr>
          <p:cNvPr id="5" name="Footer Placeholder 4">
            <a:extLst>
              <a:ext uri="{FF2B5EF4-FFF2-40B4-BE49-F238E27FC236}">
                <a16:creationId xmlns:a16="http://schemas.microsoft.com/office/drawing/2014/main" id="{A4EB8EA9-4A67-0E44-9ECD-0D4342E9BD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F73567-2E17-A141-8311-C2438149213A}"/>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354239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22A87-8B89-BF47-B389-9A7A07CFAB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B95BF9-EFDE-A642-9CCF-9A3BFD0F36B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DEF638-7EB7-BD4B-A4EA-5CB5F76A60D5}"/>
              </a:ext>
            </a:extLst>
          </p:cNvPr>
          <p:cNvSpPr>
            <a:spLocks noGrp="1"/>
          </p:cNvSpPr>
          <p:nvPr>
            <p:ph type="dt" sz="half" idx="10"/>
          </p:nvPr>
        </p:nvSpPr>
        <p:spPr/>
        <p:txBody>
          <a:bodyPr/>
          <a:lstStyle/>
          <a:p>
            <a:fld id="{66BE2764-7F56-3A46-8561-26425E177F13}" type="datetimeFigureOut">
              <a:rPr lang="en-US" smtClean="0"/>
              <a:t>2/27/19</a:t>
            </a:fld>
            <a:endParaRPr lang="en-US"/>
          </a:p>
        </p:txBody>
      </p:sp>
      <p:sp>
        <p:nvSpPr>
          <p:cNvPr id="5" name="Footer Placeholder 4">
            <a:extLst>
              <a:ext uri="{FF2B5EF4-FFF2-40B4-BE49-F238E27FC236}">
                <a16:creationId xmlns:a16="http://schemas.microsoft.com/office/drawing/2014/main" id="{E08C309C-F381-7446-B3AB-F642BAF642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7DCAC8-8B1B-234D-BDA8-3A7F985FFD08}"/>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338175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256B9-589B-964A-BD2C-4FBC7F495BA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24F016-A89E-8D41-B1B2-A334A12BC4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55FB588-7EEA-3045-94C0-FBCDD8629254}"/>
              </a:ext>
            </a:extLst>
          </p:cNvPr>
          <p:cNvSpPr>
            <a:spLocks noGrp="1"/>
          </p:cNvSpPr>
          <p:nvPr>
            <p:ph type="dt" sz="half" idx="10"/>
          </p:nvPr>
        </p:nvSpPr>
        <p:spPr/>
        <p:txBody>
          <a:bodyPr/>
          <a:lstStyle/>
          <a:p>
            <a:fld id="{66BE2764-7F56-3A46-8561-26425E177F13}" type="datetimeFigureOut">
              <a:rPr lang="en-US" smtClean="0"/>
              <a:t>2/27/19</a:t>
            </a:fld>
            <a:endParaRPr lang="en-US"/>
          </a:p>
        </p:txBody>
      </p:sp>
      <p:sp>
        <p:nvSpPr>
          <p:cNvPr id="5" name="Footer Placeholder 4">
            <a:extLst>
              <a:ext uri="{FF2B5EF4-FFF2-40B4-BE49-F238E27FC236}">
                <a16:creationId xmlns:a16="http://schemas.microsoft.com/office/drawing/2014/main" id="{98B28C7B-C76D-CB43-81AC-0C278859E6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22569F-DFC1-BA44-8ED6-786AF52196FD}"/>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508271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79C1B-C6C2-2B47-ABFC-59CAD63A67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9115CE-A42C-4344-92F1-B893DB9C76A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AE2BDD-18D7-DF45-9453-B05C07A042F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E67C256-410F-2942-BDA3-CA7A52297592}"/>
              </a:ext>
            </a:extLst>
          </p:cNvPr>
          <p:cNvSpPr>
            <a:spLocks noGrp="1"/>
          </p:cNvSpPr>
          <p:nvPr>
            <p:ph type="dt" sz="half" idx="10"/>
          </p:nvPr>
        </p:nvSpPr>
        <p:spPr/>
        <p:txBody>
          <a:bodyPr/>
          <a:lstStyle/>
          <a:p>
            <a:fld id="{66BE2764-7F56-3A46-8561-26425E177F13}" type="datetimeFigureOut">
              <a:rPr lang="en-US" smtClean="0"/>
              <a:t>2/27/19</a:t>
            </a:fld>
            <a:endParaRPr lang="en-US"/>
          </a:p>
        </p:txBody>
      </p:sp>
      <p:sp>
        <p:nvSpPr>
          <p:cNvPr id="6" name="Footer Placeholder 5">
            <a:extLst>
              <a:ext uri="{FF2B5EF4-FFF2-40B4-BE49-F238E27FC236}">
                <a16:creationId xmlns:a16="http://schemas.microsoft.com/office/drawing/2014/main" id="{2049C8EA-8D40-804B-9E60-FF4232641D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20387C-B9CD-2848-91F3-A774F4D08FBF}"/>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960625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FF7DC-EBA1-0B47-AE91-D2814AD3FA6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D62B95-7BAC-9949-B819-0EE4DC964C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F47DF52-AFFF-9F44-A665-88E6569E193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C83208-897D-9546-9122-2286AB9FC2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EE2813C-5544-CE44-BE9C-6B53E9EC267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836537-B62C-D34C-A12F-E2F8BBD1A163}"/>
              </a:ext>
            </a:extLst>
          </p:cNvPr>
          <p:cNvSpPr>
            <a:spLocks noGrp="1"/>
          </p:cNvSpPr>
          <p:nvPr>
            <p:ph type="dt" sz="half" idx="10"/>
          </p:nvPr>
        </p:nvSpPr>
        <p:spPr/>
        <p:txBody>
          <a:bodyPr/>
          <a:lstStyle/>
          <a:p>
            <a:fld id="{66BE2764-7F56-3A46-8561-26425E177F13}" type="datetimeFigureOut">
              <a:rPr lang="en-US" smtClean="0"/>
              <a:t>2/27/19</a:t>
            </a:fld>
            <a:endParaRPr lang="en-US"/>
          </a:p>
        </p:txBody>
      </p:sp>
      <p:sp>
        <p:nvSpPr>
          <p:cNvPr id="8" name="Footer Placeholder 7">
            <a:extLst>
              <a:ext uri="{FF2B5EF4-FFF2-40B4-BE49-F238E27FC236}">
                <a16:creationId xmlns:a16="http://schemas.microsoft.com/office/drawing/2014/main" id="{6F68EB00-0370-D744-9555-B524C2091D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7A7F8E-9910-C546-A0B1-4531384676F9}"/>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2986756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3CEAB-9588-0F47-8BFD-93759CA004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B8406B4-993A-8C48-9AFF-E3043F5F1645}"/>
              </a:ext>
            </a:extLst>
          </p:cNvPr>
          <p:cNvSpPr>
            <a:spLocks noGrp="1"/>
          </p:cNvSpPr>
          <p:nvPr>
            <p:ph type="dt" sz="half" idx="10"/>
          </p:nvPr>
        </p:nvSpPr>
        <p:spPr/>
        <p:txBody>
          <a:bodyPr/>
          <a:lstStyle/>
          <a:p>
            <a:fld id="{66BE2764-7F56-3A46-8561-26425E177F13}" type="datetimeFigureOut">
              <a:rPr lang="en-US" smtClean="0"/>
              <a:t>2/27/19</a:t>
            </a:fld>
            <a:endParaRPr lang="en-US"/>
          </a:p>
        </p:txBody>
      </p:sp>
      <p:sp>
        <p:nvSpPr>
          <p:cNvPr id="4" name="Footer Placeholder 3">
            <a:extLst>
              <a:ext uri="{FF2B5EF4-FFF2-40B4-BE49-F238E27FC236}">
                <a16:creationId xmlns:a16="http://schemas.microsoft.com/office/drawing/2014/main" id="{53E89244-33EA-CC4F-94B5-E232F15E46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98EC92-2990-734D-BE90-A65D744566A7}"/>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2769337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5F923E-FDA4-DA46-8DC5-8725800C1817}"/>
              </a:ext>
            </a:extLst>
          </p:cNvPr>
          <p:cNvSpPr>
            <a:spLocks noGrp="1"/>
          </p:cNvSpPr>
          <p:nvPr>
            <p:ph type="dt" sz="half" idx="10"/>
          </p:nvPr>
        </p:nvSpPr>
        <p:spPr/>
        <p:txBody>
          <a:bodyPr/>
          <a:lstStyle/>
          <a:p>
            <a:fld id="{66BE2764-7F56-3A46-8561-26425E177F13}" type="datetimeFigureOut">
              <a:rPr lang="en-US" smtClean="0"/>
              <a:t>2/27/19</a:t>
            </a:fld>
            <a:endParaRPr lang="en-US"/>
          </a:p>
        </p:txBody>
      </p:sp>
      <p:sp>
        <p:nvSpPr>
          <p:cNvPr id="3" name="Footer Placeholder 2">
            <a:extLst>
              <a:ext uri="{FF2B5EF4-FFF2-40B4-BE49-F238E27FC236}">
                <a16:creationId xmlns:a16="http://schemas.microsoft.com/office/drawing/2014/main" id="{69363435-843C-6945-95CF-4B6B5CC81E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E44F0F-99AF-9C45-8835-450BC5F0B555}"/>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320222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F7A32-80B8-A144-BDB0-E81439B6F3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591B686-F6B9-2F42-8031-7CA7753FCD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1FA7C8-0283-3D4B-BEFE-8430D67B1F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38FB5E6-199F-204E-A123-E6C401852EF0}"/>
              </a:ext>
            </a:extLst>
          </p:cNvPr>
          <p:cNvSpPr>
            <a:spLocks noGrp="1"/>
          </p:cNvSpPr>
          <p:nvPr>
            <p:ph type="dt" sz="half" idx="10"/>
          </p:nvPr>
        </p:nvSpPr>
        <p:spPr/>
        <p:txBody>
          <a:bodyPr/>
          <a:lstStyle/>
          <a:p>
            <a:fld id="{66BE2764-7F56-3A46-8561-26425E177F13}" type="datetimeFigureOut">
              <a:rPr lang="en-US" smtClean="0"/>
              <a:t>2/27/19</a:t>
            </a:fld>
            <a:endParaRPr lang="en-US"/>
          </a:p>
        </p:txBody>
      </p:sp>
      <p:sp>
        <p:nvSpPr>
          <p:cNvPr id="6" name="Footer Placeholder 5">
            <a:extLst>
              <a:ext uri="{FF2B5EF4-FFF2-40B4-BE49-F238E27FC236}">
                <a16:creationId xmlns:a16="http://schemas.microsoft.com/office/drawing/2014/main" id="{27524B37-F571-A547-8EF9-9C86C2DFFE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AB553-C9E5-EE4F-89B7-AD860F2B58FE}"/>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2183489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34BB3-527B-FF4F-B877-6255D8EF22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952A6A-3746-644B-A70E-79ABE225E8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A9B0C80-6063-F24D-B949-D916253498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37D2763-66B3-C647-8A2F-B6AAF1868587}"/>
              </a:ext>
            </a:extLst>
          </p:cNvPr>
          <p:cNvSpPr>
            <a:spLocks noGrp="1"/>
          </p:cNvSpPr>
          <p:nvPr>
            <p:ph type="dt" sz="half" idx="10"/>
          </p:nvPr>
        </p:nvSpPr>
        <p:spPr/>
        <p:txBody>
          <a:bodyPr/>
          <a:lstStyle/>
          <a:p>
            <a:fld id="{66BE2764-7F56-3A46-8561-26425E177F13}" type="datetimeFigureOut">
              <a:rPr lang="en-US" smtClean="0"/>
              <a:t>2/27/19</a:t>
            </a:fld>
            <a:endParaRPr lang="en-US"/>
          </a:p>
        </p:txBody>
      </p:sp>
      <p:sp>
        <p:nvSpPr>
          <p:cNvPr id="6" name="Footer Placeholder 5">
            <a:extLst>
              <a:ext uri="{FF2B5EF4-FFF2-40B4-BE49-F238E27FC236}">
                <a16:creationId xmlns:a16="http://schemas.microsoft.com/office/drawing/2014/main" id="{235A43CD-D791-5F4F-8D61-F659417441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0A4A4F-F101-B942-A8CC-AD23F580DC88}"/>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3498142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BCB9D3-15BD-E540-B259-B3E6409FAF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7A656C-252A-3A42-B9EF-CF2938FC6E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F1B400-5383-7442-B26B-5BA2F5CCCB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BE2764-7F56-3A46-8561-26425E177F13}" type="datetimeFigureOut">
              <a:rPr lang="en-US" smtClean="0"/>
              <a:t>2/27/19</a:t>
            </a:fld>
            <a:endParaRPr lang="en-US"/>
          </a:p>
        </p:txBody>
      </p:sp>
      <p:sp>
        <p:nvSpPr>
          <p:cNvPr id="5" name="Footer Placeholder 4">
            <a:extLst>
              <a:ext uri="{FF2B5EF4-FFF2-40B4-BE49-F238E27FC236}">
                <a16:creationId xmlns:a16="http://schemas.microsoft.com/office/drawing/2014/main" id="{4DA7931F-9240-2D49-9E03-1A02BF4C30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8ED904-EF89-3B4D-890E-2270E11440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805AFB-5AAC-BD47-BAAE-10070635E638}" type="slidenum">
              <a:rPr lang="en-US" smtClean="0"/>
              <a:t>‹#›</a:t>
            </a:fld>
            <a:endParaRPr lang="en-US"/>
          </a:p>
        </p:txBody>
      </p:sp>
    </p:spTree>
    <p:extLst>
      <p:ext uri="{BB962C8B-B14F-4D97-AF65-F5344CB8AC3E}">
        <p14:creationId xmlns:p14="http://schemas.microsoft.com/office/powerpoint/2010/main" val="28963739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youtu.be/pXFMQAl6XB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design.activeside.net/cyclic-and-linear-thinking" TargetMode="External"/><Relationship Id="rId5" Type="http://schemas.openxmlformats.org/officeDocument/2006/relationships/hyperlink" Target="http://design.activeside.net/why-designers-should-seek-complexity" TargetMode="Externa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github.com/johntango/demoexpres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localhost:3000/input/hello/me"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hyperlink" Target="http://localhost:3000/input"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johntango/chatFirebase" TargetMode="External"/><Relationship Id="rId7" Type="http://schemas.openxmlformats.org/officeDocument/2006/relationships/diagramColors" Target="../diagrams/colors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1.png"/><Relationship Id="rId7"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image" Target="../media/image47.png"/></Relationships>
</file>

<file path=ppt/slides/_rels/slide3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1.png"/><Relationship Id="rId7"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console.aws.amazon.com/iam/home?region=us-east-1#/policies/arn%3Aaws%3Aiam%3A%3Aaws%3Apolicy%2Fservice-role%2FAWSCodeDeployRole"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E9A66C0-74A4-3642-8321-9D38E203A717}"/>
              </a:ext>
            </a:extLst>
          </p:cNvPr>
          <p:cNvSpPr>
            <a:spLocks noGrp="1"/>
          </p:cNvSpPr>
          <p:nvPr>
            <p:ph type="ctrTitle"/>
          </p:nvPr>
        </p:nvSpPr>
        <p:spPr>
          <a:xfrm>
            <a:off x="1179226" y="826680"/>
            <a:ext cx="9833548" cy="1325563"/>
          </a:xfrm>
        </p:spPr>
        <p:txBody>
          <a:bodyPr vert="horz" lIns="91440" tIns="45720" rIns="91440" bIns="45720" rtlCol="0" anchor="ctr">
            <a:normAutofit/>
          </a:bodyPr>
          <a:lstStyle/>
          <a:p>
            <a:r>
              <a:rPr lang="en-US" sz="4000" kern="1200" dirty="0">
                <a:solidFill>
                  <a:srgbClr val="FFFFFF"/>
                </a:solidFill>
                <a:latin typeface="+mj-lt"/>
                <a:ea typeface="+mj-ea"/>
                <a:cs typeface="+mj-cs"/>
              </a:rPr>
              <a:t>Web Servers, Data Stores</a:t>
            </a:r>
            <a:br>
              <a:rPr lang="en-US" sz="4000" kern="1200" dirty="0">
                <a:solidFill>
                  <a:srgbClr val="FFFFFF"/>
                </a:solidFill>
                <a:latin typeface="+mj-lt"/>
                <a:ea typeface="+mj-ea"/>
                <a:cs typeface="+mj-cs"/>
              </a:rPr>
            </a:br>
            <a:r>
              <a:rPr lang="en-US" sz="4000" kern="1200" dirty="0" err="1">
                <a:solidFill>
                  <a:srgbClr val="FFFFFF"/>
                </a:solidFill>
                <a:latin typeface="+mj-lt"/>
                <a:ea typeface="+mj-ea"/>
                <a:cs typeface="+mj-cs"/>
              </a:rPr>
              <a:t>FireBase</a:t>
            </a:r>
            <a:r>
              <a:rPr lang="en-US" sz="4000" kern="1200" dirty="0">
                <a:solidFill>
                  <a:srgbClr val="FFFFFF"/>
                </a:solidFill>
                <a:latin typeface="+mj-lt"/>
                <a:ea typeface="+mj-ea"/>
                <a:cs typeface="+mj-cs"/>
              </a:rPr>
              <a:t> Chat</a:t>
            </a:r>
          </a:p>
        </p:txBody>
      </p:sp>
      <p:sp>
        <p:nvSpPr>
          <p:cNvPr id="3" name="Subtitle 2">
            <a:extLst>
              <a:ext uri="{FF2B5EF4-FFF2-40B4-BE49-F238E27FC236}">
                <a16:creationId xmlns:a16="http://schemas.microsoft.com/office/drawing/2014/main" id="{46B7F27C-E064-0744-9E2B-04303A551339}"/>
              </a:ext>
            </a:extLst>
          </p:cNvPr>
          <p:cNvSpPr>
            <a:spLocks noGrp="1"/>
          </p:cNvSpPr>
          <p:nvPr>
            <p:ph type="subTitle" idx="1"/>
          </p:nvPr>
        </p:nvSpPr>
        <p:spPr>
          <a:xfrm>
            <a:off x="1179226" y="3092970"/>
            <a:ext cx="9833548" cy="2693976"/>
          </a:xfrm>
        </p:spPr>
        <p:txBody>
          <a:bodyPr vert="horz" lIns="91440" tIns="45720" rIns="91440" bIns="45720" rtlCol="0">
            <a:normAutofit/>
          </a:bodyPr>
          <a:lstStyle/>
          <a:p>
            <a:pPr indent="-228600" algn="l">
              <a:buFont typeface="Arial" panose="020B0604020202020204" pitchFamily="34" charset="0"/>
              <a:buChar char="•"/>
            </a:pPr>
            <a:r>
              <a:rPr lang="en-US" sz="3200" dirty="0">
                <a:solidFill>
                  <a:srgbClr val="000000"/>
                </a:solidFill>
                <a:hlinkClick r:id="rId4"/>
              </a:rPr>
              <a:t>https://youtu.be/pXFMQAl6XBM</a:t>
            </a:r>
            <a:r>
              <a:rPr lang="en-US" sz="3200" dirty="0">
                <a:solidFill>
                  <a:srgbClr val="000000"/>
                </a:solidFill>
              </a:rPr>
              <a:t> </a:t>
            </a:r>
          </a:p>
        </p:txBody>
      </p:sp>
    </p:spTree>
    <p:extLst>
      <p:ext uri="{BB962C8B-B14F-4D97-AF65-F5344CB8AC3E}">
        <p14:creationId xmlns:p14="http://schemas.microsoft.com/office/powerpoint/2010/main" val="2059655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4"/>
          <p:cNvPicPr preferRelativeResize="0">
            <a:picLocks noGrp="1"/>
          </p:cNvPicPr>
          <p:nvPr>
            <p:ph type="body" idx="1"/>
          </p:nvPr>
        </p:nvPicPr>
        <p:blipFill rotWithShape="1">
          <a:blip r:embed="rId3">
            <a:alphaModFix/>
          </a:blip>
          <a:srcRect t="8045" b="10433"/>
          <a:stretch/>
        </p:blipFill>
        <p:spPr>
          <a:xfrm>
            <a:off x="20" y="10"/>
            <a:ext cx="12191980" cy="6857990"/>
          </a:xfrm>
          <a:prstGeom prst="rect">
            <a:avLst/>
          </a:prstGeom>
          <a:noFill/>
          <a:ln>
            <a:noFill/>
          </a:ln>
        </p:spPr>
      </p:pic>
    </p:spTree>
    <p:extLst>
      <p:ext uri="{BB962C8B-B14F-4D97-AF65-F5344CB8AC3E}">
        <p14:creationId xmlns:p14="http://schemas.microsoft.com/office/powerpoint/2010/main" val="260627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72" name="Google Shape;172;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chemeClr val="dk1"/>
              </a:buClr>
              <a:buSzPts val="2800"/>
              <a:buNone/>
            </a:pPr>
            <a:endParaRPr/>
          </a:p>
        </p:txBody>
      </p:sp>
      <p:pic>
        <p:nvPicPr>
          <p:cNvPr id="173" name="Google Shape;173;p25"/>
          <p:cNvPicPr preferRelativeResize="0"/>
          <p:nvPr/>
        </p:nvPicPr>
        <p:blipFill rotWithShape="1">
          <a:blip r:embed="rId3">
            <a:alphaModFix/>
          </a:blip>
          <a:srcRect/>
          <a:stretch/>
        </p:blipFill>
        <p:spPr>
          <a:xfrm>
            <a:off x="281814" y="0"/>
            <a:ext cx="11628372" cy="6858000"/>
          </a:xfrm>
          <a:prstGeom prst="rect">
            <a:avLst/>
          </a:prstGeom>
          <a:noFill/>
          <a:ln>
            <a:noFill/>
          </a:ln>
        </p:spPr>
      </p:pic>
    </p:spTree>
    <p:extLst>
      <p:ext uri="{BB962C8B-B14F-4D97-AF65-F5344CB8AC3E}">
        <p14:creationId xmlns:p14="http://schemas.microsoft.com/office/powerpoint/2010/main" val="2304319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79" name="Google Shape;179;p2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chemeClr val="dk1"/>
              </a:buClr>
              <a:buSzPts val="2800"/>
              <a:buNone/>
            </a:pPr>
            <a:endParaRPr/>
          </a:p>
        </p:txBody>
      </p:sp>
      <p:pic>
        <p:nvPicPr>
          <p:cNvPr id="180" name="Google Shape;180;p26"/>
          <p:cNvPicPr preferRelativeResize="0"/>
          <p:nvPr/>
        </p:nvPicPr>
        <p:blipFill rotWithShape="1">
          <a:blip r:embed="rId3">
            <a:alphaModFix/>
          </a:blip>
          <a:srcRect/>
          <a:stretch/>
        </p:blipFill>
        <p:spPr>
          <a:xfrm>
            <a:off x="239039" y="0"/>
            <a:ext cx="11713921" cy="6858000"/>
          </a:xfrm>
          <a:prstGeom prst="rect">
            <a:avLst/>
          </a:prstGeom>
          <a:noFill/>
          <a:ln>
            <a:noFill/>
          </a:ln>
        </p:spPr>
      </p:pic>
    </p:spTree>
    <p:extLst>
      <p:ext uri="{BB962C8B-B14F-4D97-AF65-F5344CB8AC3E}">
        <p14:creationId xmlns:p14="http://schemas.microsoft.com/office/powerpoint/2010/main" val="1465784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86" name="Google Shape;186;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chemeClr val="dk1"/>
              </a:buClr>
              <a:buSzPts val="2800"/>
              <a:buNone/>
            </a:pPr>
            <a:endParaRPr/>
          </a:p>
        </p:txBody>
      </p:sp>
      <p:pic>
        <p:nvPicPr>
          <p:cNvPr id="187" name="Google Shape;187;p27"/>
          <p:cNvPicPr preferRelativeResize="0"/>
          <p:nvPr/>
        </p:nvPicPr>
        <p:blipFill rotWithShape="1">
          <a:blip r:embed="rId3">
            <a:alphaModFix/>
          </a:blip>
          <a:srcRect/>
          <a:stretch/>
        </p:blipFill>
        <p:spPr>
          <a:xfrm>
            <a:off x="215884" y="0"/>
            <a:ext cx="11760232" cy="6858000"/>
          </a:xfrm>
          <a:prstGeom prst="rect">
            <a:avLst/>
          </a:prstGeom>
          <a:noFill/>
          <a:ln>
            <a:noFill/>
          </a:ln>
        </p:spPr>
      </p:pic>
    </p:spTree>
    <p:extLst>
      <p:ext uri="{BB962C8B-B14F-4D97-AF65-F5344CB8AC3E}">
        <p14:creationId xmlns:p14="http://schemas.microsoft.com/office/powerpoint/2010/main" val="4102663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Architecture Capabilities</a:t>
            </a:r>
            <a:endParaRPr/>
          </a:p>
        </p:txBody>
      </p:sp>
      <p:sp>
        <p:nvSpPr>
          <p:cNvPr id="193" name="Google Shape;193;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514350" lvl="0" indent="-514350" algn="l" rtl="0">
              <a:lnSpc>
                <a:spcPct val="90000"/>
              </a:lnSpc>
              <a:spcBef>
                <a:spcPts val="0"/>
              </a:spcBef>
              <a:spcAft>
                <a:spcPts val="0"/>
              </a:spcAft>
              <a:buClr>
                <a:schemeClr val="dk1"/>
              </a:buClr>
              <a:buSzPts val="2800"/>
              <a:buFont typeface="Calibri"/>
              <a:buAutoNum type="arabicPeriod"/>
            </a:pPr>
            <a:r>
              <a:rPr lang="en-US"/>
              <a:t>Loosely coupled architectures</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US"/>
              <a:t>Empowered teams</a:t>
            </a:r>
            <a:endParaRPr/>
          </a:p>
        </p:txBody>
      </p:sp>
      <p:pic>
        <p:nvPicPr>
          <p:cNvPr id="194" name="Google Shape;194;p28"/>
          <p:cNvPicPr preferRelativeResize="0"/>
          <p:nvPr/>
        </p:nvPicPr>
        <p:blipFill rotWithShape="1">
          <a:blip r:embed="rId3">
            <a:alphaModFix/>
          </a:blip>
          <a:srcRect/>
          <a:stretch/>
        </p:blipFill>
        <p:spPr>
          <a:xfrm>
            <a:off x="5937161" y="2282310"/>
            <a:ext cx="5235894" cy="3790492"/>
          </a:xfrm>
          <a:prstGeom prst="rect">
            <a:avLst/>
          </a:prstGeom>
          <a:noFill/>
          <a:ln>
            <a:noFill/>
          </a:ln>
        </p:spPr>
      </p:pic>
    </p:spTree>
    <p:extLst>
      <p:ext uri="{BB962C8B-B14F-4D97-AF65-F5344CB8AC3E}">
        <p14:creationId xmlns:p14="http://schemas.microsoft.com/office/powerpoint/2010/main" val="1446372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pSp>
        <p:nvGrpSpPr>
          <p:cNvPr id="212" name="Google Shape;212;p31"/>
          <p:cNvGrpSpPr/>
          <p:nvPr/>
        </p:nvGrpSpPr>
        <p:grpSpPr>
          <a:xfrm>
            <a:off x="261074" y="1259530"/>
            <a:ext cx="12020347" cy="5003956"/>
            <a:chOff x="3763525" y="3443419"/>
            <a:chExt cx="5469408" cy="1526546"/>
          </a:xfrm>
        </p:grpSpPr>
        <p:pic>
          <p:nvPicPr>
            <p:cNvPr id="213" name="Google Shape;213;p31"/>
            <p:cNvPicPr preferRelativeResize="0"/>
            <p:nvPr/>
          </p:nvPicPr>
          <p:blipFill rotWithShape="1">
            <a:blip r:embed="rId3">
              <a:alphaModFix/>
            </a:blip>
            <a:srcRect/>
            <a:stretch/>
          </p:blipFill>
          <p:spPr>
            <a:xfrm>
              <a:off x="3788233" y="3587565"/>
              <a:ext cx="3058422" cy="920039"/>
            </a:xfrm>
            <a:prstGeom prst="rect">
              <a:avLst/>
            </a:prstGeom>
            <a:noFill/>
            <a:ln>
              <a:noFill/>
            </a:ln>
          </p:spPr>
        </p:pic>
        <p:pic>
          <p:nvPicPr>
            <p:cNvPr id="214" name="Google Shape;214;p31"/>
            <p:cNvPicPr preferRelativeResize="0"/>
            <p:nvPr/>
          </p:nvPicPr>
          <p:blipFill rotWithShape="1">
            <a:blip r:embed="rId4">
              <a:alphaModFix/>
            </a:blip>
            <a:srcRect/>
            <a:stretch/>
          </p:blipFill>
          <p:spPr>
            <a:xfrm>
              <a:off x="6806815" y="3443419"/>
              <a:ext cx="2426118" cy="1515075"/>
            </a:xfrm>
            <a:prstGeom prst="rect">
              <a:avLst/>
            </a:prstGeom>
            <a:noFill/>
            <a:ln>
              <a:noFill/>
            </a:ln>
          </p:spPr>
        </p:pic>
        <p:sp>
          <p:nvSpPr>
            <p:cNvPr id="215" name="Google Shape;215;p31"/>
            <p:cNvSpPr/>
            <p:nvPr/>
          </p:nvSpPr>
          <p:spPr>
            <a:xfrm>
              <a:off x="3763525" y="4772790"/>
              <a:ext cx="3002179" cy="1971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sng" strike="noStrike" cap="none">
                  <a:solidFill>
                    <a:schemeClr val="hlink"/>
                  </a:solidFill>
                  <a:latin typeface="Calibri"/>
                  <a:ea typeface="Calibri"/>
                  <a:cs typeface="Calibri"/>
                  <a:sym typeface="Calibri"/>
                  <a:hlinkClick r:id="rId5"/>
                </a:rPr>
                <a:t>http://design.activeside.net/why-designers-should-seek-complexity</a:t>
              </a:r>
              <a:r>
                <a:rPr lang="en-US" sz="1800" b="0" i="0" u="none" strike="noStrike" cap="none">
                  <a:solidFill>
                    <a:schemeClr val="dk1"/>
                  </a:solidFill>
                  <a:latin typeface="Calibri"/>
                  <a:ea typeface="Calibri"/>
                  <a:cs typeface="Calibri"/>
                  <a:sym typeface="Calibri"/>
                </a:rPr>
                <a:t> </a:t>
              </a:r>
              <a:endParaRPr/>
            </a:p>
            <a:p>
              <a:pPr marL="0" marR="0" lvl="0" indent="0" algn="l" rtl="0">
                <a:spcBef>
                  <a:spcPts val="0"/>
                </a:spcBef>
                <a:spcAft>
                  <a:spcPts val="0"/>
                </a:spcAft>
                <a:buNone/>
              </a:pPr>
              <a:r>
                <a:rPr lang="en-US" sz="1800" u="sng">
                  <a:solidFill>
                    <a:schemeClr val="hlink"/>
                  </a:solidFill>
                  <a:latin typeface="Calibri"/>
                  <a:ea typeface="Calibri"/>
                  <a:cs typeface="Calibri"/>
                  <a:sym typeface="Calibri"/>
                  <a:hlinkClick r:id="rId6"/>
                </a:rPr>
                <a:t>http://design.activeside.net/cyclic-and-linear-thinking</a:t>
              </a:r>
              <a:r>
                <a:rPr lang="en-US" sz="1800">
                  <a:solidFill>
                    <a:schemeClr val="dk1"/>
                  </a:solidFill>
                  <a:latin typeface="Calibri"/>
                  <a:ea typeface="Calibri"/>
                  <a:cs typeface="Calibri"/>
                  <a:sym typeface="Calibri"/>
                </a:rPr>
                <a:t> </a:t>
              </a:r>
              <a:endParaRPr/>
            </a:p>
          </p:txBody>
        </p:sp>
      </p:grpSp>
      <p:sp>
        <p:nvSpPr>
          <p:cNvPr id="216" name="Google Shape;216;p31"/>
          <p:cNvSpPr/>
          <p:nvPr/>
        </p:nvSpPr>
        <p:spPr>
          <a:xfrm>
            <a:off x="1718072" y="230068"/>
            <a:ext cx="6721622" cy="523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a:solidFill>
                  <a:schemeClr val="dk1"/>
                </a:solidFill>
                <a:latin typeface="Calibri"/>
                <a:ea typeface="Calibri"/>
                <a:cs typeface="Calibri"/>
                <a:sym typeface="Calibri"/>
              </a:rPr>
              <a:t>Steve Jobs on Complexity&lt;-&gt;Simplicity: </a:t>
            </a:r>
            <a:endParaRPr/>
          </a:p>
        </p:txBody>
      </p:sp>
    </p:spTree>
    <p:extLst>
      <p:ext uri="{BB962C8B-B14F-4D97-AF65-F5344CB8AC3E}">
        <p14:creationId xmlns:p14="http://schemas.microsoft.com/office/powerpoint/2010/main" val="3858801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91E4E-938A-F942-98D4-2DF961348B65}"/>
              </a:ext>
            </a:extLst>
          </p:cNvPr>
          <p:cNvSpPr>
            <a:spLocks noGrp="1"/>
          </p:cNvSpPr>
          <p:nvPr>
            <p:ph type="title"/>
          </p:nvPr>
        </p:nvSpPr>
        <p:spPr/>
        <p:txBody>
          <a:bodyPr/>
          <a:lstStyle/>
          <a:p>
            <a:r>
              <a:rPr lang="en-US" dirty="0"/>
              <a:t>In Class Exercises</a:t>
            </a:r>
          </a:p>
        </p:txBody>
      </p:sp>
      <p:sp>
        <p:nvSpPr>
          <p:cNvPr id="3" name="Content Placeholder 2">
            <a:extLst>
              <a:ext uri="{FF2B5EF4-FFF2-40B4-BE49-F238E27FC236}">
                <a16:creationId xmlns:a16="http://schemas.microsoft.com/office/drawing/2014/main" id="{23C79DF9-9DEB-C941-9C00-B77EE4E5D00F}"/>
              </a:ext>
            </a:extLst>
          </p:cNvPr>
          <p:cNvSpPr>
            <a:spLocks noGrp="1"/>
          </p:cNvSpPr>
          <p:nvPr>
            <p:ph idx="1"/>
          </p:nvPr>
        </p:nvSpPr>
        <p:spPr>
          <a:xfrm>
            <a:off x="838200" y="1825625"/>
            <a:ext cx="10515600" cy="4351338"/>
          </a:xfrm>
        </p:spPr>
        <p:txBody>
          <a:bodyPr/>
          <a:lstStyle/>
          <a:p>
            <a:pPr marL="514350" indent="-514350">
              <a:buFont typeface="+mj-lt"/>
              <a:buAutoNum type="arabicPeriod"/>
            </a:pPr>
            <a:r>
              <a:rPr lang="en-US" dirty="0"/>
              <a:t>Express Web Server </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r>
              <a:rPr lang="en-US" dirty="0"/>
              <a:t>Chat App</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r>
              <a:rPr lang="en-US" dirty="0"/>
              <a:t>Quote App</a:t>
            </a:r>
          </a:p>
        </p:txBody>
      </p:sp>
      <p:sp>
        <p:nvSpPr>
          <p:cNvPr id="6" name="Right Arrow 5">
            <a:extLst>
              <a:ext uri="{FF2B5EF4-FFF2-40B4-BE49-F238E27FC236}">
                <a16:creationId xmlns:a16="http://schemas.microsoft.com/office/drawing/2014/main" id="{966379F3-9FA9-4443-8AA7-46FC187E9857}"/>
              </a:ext>
            </a:extLst>
          </p:cNvPr>
          <p:cNvSpPr/>
          <p:nvPr/>
        </p:nvSpPr>
        <p:spPr>
          <a:xfrm>
            <a:off x="6792600" y="1789870"/>
            <a:ext cx="533210" cy="210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eft Arrow 6">
            <a:extLst>
              <a:ext uri="{FF2B5EF4-FFF2-40B4-BE49-F238E27FC236}">
                <a16:creationId xmlns:a16="http://schemas.microsoft.com/office/drawing/2014/main" id="{D3F61BED-4596-244A-81CB-668A934E0E71}"/>
              </a:ext>
            </a:extLst>
          </p:cNvPr>
          <p:cNvSpPr/>
          <p:nvPr/>
        </p:nvSpPr>
        <p:spPr>
          <a:xfrm>
            <a:off x="6773812" y="2172087"/>
            <a:ext cx="533210" cy="18019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loud 7">
            <a:extLst>
              <a:ext uri="{FF2B5EF4-FFF2-40B4-BE49-F238E27FC236}">
                <a16:creationId xmlns:a16="http://schemas.microsoft.com/office/drawing/2014/main" id="{2E262C56-EF35-F842-A4D1-5232E17349E6}"/>
              </a:ext>
            </a:extLst>
          </p:cNvPr>
          <p:cNvSpPr/>
          <p:nvPr/>
        </p:nvSpPr>
        <p:spPr>
          <a:xfrm>
            <a:off x="7702502" y="1471693"/>
            <a:ext cx="1900539" cy="1203166"/>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Cloud 9">
            <a:extLst>
              <a:ext uri="{FF2B5EF4-FFF2-40B4-BE49-F238E27FC236}">
                <a16:creationId xmlns:a16="http://schemas.microsoft.com/office/drawing/2014/main" id="{4985BC63-387D-6A43-8AEA-5B1D9A96E24E}"/>
              </a:ext>
            </a:extLst>
          </p:cNvPr>
          <p:cNvSpPr/>
          <p:nvPr/>
        </p:nvSpPr>
        <p:spPr>
          <a:xfrm>
            <a:off x="4967445" y="2931320"/>
            <a:ext cx="1604154" cy="1073098"/>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Can 8">
            <a:extLst>
              <a:ext uri="{FF2B5EF4-FFF2-40B4-BE49-F238E27FC236}">
                <a16:creationId xmlns:a16="http://schemas.microsoft.com/office/drawing/2014/main" id="{585BAA17-B2F7-3D4A-989D-E435A1C5F35E}"/>
              </a:ext>
            </a:extLst>
          </p:cNvPr>
          <p:cNvSpPr/>
          <p:nvPr/>
        </p:nvSpPr>
        <p:spPr>
          <a:xfrm>
            <a:off x="5321280" y="3155815"/>
            <a:ext cx="901700" cy="66438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3668394-DF11-D145-8CFD-8D47F2624653}"/>
              </a:ext>
            </a:extLst>
          </p:cNvPr>
          <p:cNvPicPr>
            <a:picLocks noChangeAspect="1"/>
          </p:cNvPicPr>
          <p:nvPr/>
        </p:nvPicPr>
        <p:blipFill>
          <a:blip r:embed="rId2"/>
          <a:stretch>
            <a:fillRect/>
          </a:stretch>
        </p:blipFill>
        <p:spPr>
          <a:xfrm>
            <a:off x="7937751" y="1851026"/>
            <a:ext cx="1473200" cy="444500"/>
          </a:xfrm>
          <a:prstGeom prst="rect">
            <a:avLst/>
          </a:prstGeom>
        </p:spPr>
      </p:pic>
      <p:sp>
        <p:nvSpPr>
          <p:cNvPr id="17" name="Content Placeholder 2">
            <a:extLst>
              <a:ext uri="{FF2B5EF4-FFF2-40B4-BE49-F238E27FC236}">
                <a16:creationId xmlns:a16="http://schemas.microsoft.com/office/drawing/2014/main" id="{92F91761-C667-FE45-AA5A-8652D47DC025}"/>
              </a:ext>
            </a:extLst>
          </p:cNvPr>
          <p:cNvSpPr txBox="1">
            <a:spLocks/>
          </p:cNvSpPr>
          <p:nvPr/>
        </p:nvSpPr>
        <p:spPr>
          <a:xfrm>
            <a:off x="5226300" y="1292740"/>
            <a:ext cx="1558152" cy="39794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Browser</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18" name="Content Placeholder 2">
            <a:extLst>
              <a:ext uri="{FF2B5EF4-FFF2-40B4-BE49-F238E27FC236}">
                <a16:creationId xmlns:a16="http://schemas.microsoft.com/office/drawing/2014/main" id="{4E833653-7FDB-E54D-BFC7-F48179E8B7E0}"/>
              </a:ext>
            </a:extLst>
          </p:cNvPr>
          <p:cNvSpPr txBox="1">
            <a:spLocks/>
          </p:cNvSpPr>
          <p:nvPr/>
        </p:nvSpPr>
        <p:spPr>
          <a:xfrm>
            <a:off x="7900459" y="1087616"/>
            <a:ext cx="1702582" cy="39794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Web Server</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19" name="Content Placeholder 2">
            <a:extLst>
              <a:ext uri="{FF2B5EF4-FFF2-40B4-BE49-F238E27FC236}">
                <a16:creationId xmlns:a16="http://schemas.microsoft.com/office/drawing/2014/main" id="{35B13FE8-D589-D24B-BD25-3DE70304233E}"/>
              </a:ext>
            </a:extLst>
          </p:cNvPr>
          <p:cNvSpPr txBox="1">
            <a:spLocks/>
          </p:cNvSpPr>
          <p:nvPr/>
        </p:nvSpPr>
        <p:spPr>
          <a:xfrm>
            <a:off x="6558093" y="3059119"/>
            <a:ext cx="2085023" cy="68979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err="1"/>
              <a:t>FireBase</a:t>
            </a:r>
            <a:r>
              <a:rPr lang="en-US" dirty="0"/>
              <a:t> </a:t>
            </a:r>
            <a:r>
              <a:rPr lang="en-US" dirty="0" err="1"/>
              <a:t>DataStore</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20" name="Cloud 19">
            <a:extLst>
              <a:ext uri="{FF2B5EF4-FFF2-40B4-BE49-F238E27FC236}">
                <a16:creationId xmlns:a16="http://schemas.microsoft.com/office/drawing/2014/main" id="{B9C1E136-0DB4-F746-A197-4039C492243E}"/>
              </a:ext>
            </a:extLst>
          </p:cNvPr>
          <p:cNvSpPr/>
          <p:nvPr/>
        </p:nvSpPr>
        <p:spPr>
          <a:xfrm>
            <a:off x="8170100" y="4571964"/>
            <a:ext cx="1604154" cy="1073098"/>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Can 20">
            <a:extLst>
              <a:ext uri="{FF2B5EF4-FFF2-40B4-BE49-F238E27FC236}">
                <a16:creationId xmlns:a16="http://schemas.microsoft.com/office/drawing/2014/main" id="{6EC3E8BA-CAD8-FC45-A0CB-A7F440A09398}"/>
              </a:ext>
            </a:extLst>
          </p:cNvPr>
          <p:cNvSpPr/>
          <p:nvPr/>
        </p:nvSpPr>
        <p:spPr>
          <a:xfrm>
            <a:off x="8522397" y="4753169"/>
            <a:ext cx="901700" cy="66438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2">
            <a:extLst>
              <a:ext uri="{FF2B5EF4-FFF2-40B4-BE49-F238E27FC236}">
                <a16:creationId xmlns:a16="http://schemas.microsoft.com/office/drawing/2014/main" id="{C49839CC-C675-F642-A9F2-CE03756ACA98}"/>
              </a:ext>
            </a:extLst>
          </p:cNvPr>
          <p:cNvSpPr txBox="1">
            <a:spLocks/>
          </p:cNvSpPr>
          <p:nvPr/>
        </p:nvSpPr>
        <p:spPr>
          <a:xfrm>
            <a:off x="9830144" y="4703183"/>
            <a:ext cx="2085023" cy="68979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err="1"/>
              <a:t>FireBase</a:t>
            </a:r>
            <a:r>
              <a:rPr lang="en-US" dirty="0"/>
              <a:t> </a:t>
            </a:r>
            <a:r>
              <a:rPr lang="en-US" dirty="0" err="1"/>
              <a:t>DataStore</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23" name="Cloud 22">
            <a:extLst>
              <a:ext uri="{FF2B5EF4-FFF2-40B4-BE49-F238E27FC236}">
                <a16:creationId xmlns:a16="http://schemas.microsoft.com/office/drawing/2014/main" id="{796F6BAA-772F-F34B-9D53-96C300BAFC3D}"/>
              </a:ext>
            </a:extLst>
          </p:cNvPr>
          <p:cNvSpPr/>
          <p:nvPr/>
        </p:nvSpPr>
        <p:spPr>
          <a:xfrm>
            <a:off x="5801963" y="4528269"/>
            <a:ext cx="1900539" cy="1203166"/>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6DC2E634-6356-5147-BC6E-13DF7CD43709}"/>
              </a:ext>
            </a:extLst>
          </p:cNvPr>
          <p:cNvPicPr>
            <a:picLocks noChangeAspect="1"/>
          </p:cNvPicPr>
          <p:nvPr/>
        </p:nvPicPr>
        <p:blipFill>
          <a:blip r:embed="rId2"/>
          <a:stretch>
            <a:fillRect/>
          </a:stretch>
        </p:blipFill>
        <p:spPr>
          <a:xfrm>
            <a:off x="6037212" y="4907602"/>
            <a:ext cx="1473200" cy="444500"/>
          </a:xfrm>
          <a:prstGeom prst="rect">
            <a:avLst/>
          </a:prstGeom>
        </p:spPr>
      </p:pic>
      <p:sp>
        <p:nvSpPr>
          <p:cNvPr id="25" name="Content Placeholder 2">
            <a:extLst>
              <a:ext uri="{FF2B5EF4-FFF2-40B4-BE49-F238E27FC236}">
                <a16:creationId xmlns:a16="http://schemas.microsoft.com/office/drawing/2014/main" id="{CF06D4C3-8EE4-6C40-8BBA-414759013EC5}"/>
              </a:ext>
            </a:extLst>
          </p:cNvPr>
          <p:cNvSpPr txBox="1">
            <a:spLocks/>
          </p:cNvSpPr>
          <p:nvPr/>
        </p:nvSpPr>
        <p:spPr>
          <a:xfrm>
            <a:off x="5999920" y="4144192"/>
            <a:ext cx="1702582" cy="39794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Web Server</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27" name="Content Placeholder 2">
            <a:extLst>
              <a:ext uri="{FF2B5EF4-FFF2-40B4-BE49-F238E27FC236}">
                <a16:creationId xmlns:a16="http://schemas.microsoft.com/office/drawing/2014/main" id="{255D50EB-9288-CE46-9192-5F56AD504DFB}"/>
              </a:ext>
            </a:extLst>
          </p:cNvPr>
          <p:cNvSpPr txBox="1">
            <a:spLocks/>
          </p:cNvSpPr>
          <p:nvPr/>
        </p:nvSpPr>
        <p:spPr>
          <a:xfrm>
            <a:off x="3607506" y="4571437"/>
            <a:ext cx="1558152" cy="39794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Browser</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31" name="Graphic 30" descr="Laptop">
            <a:extLst>
              <a:ext uri="{FF2B5EF4-FFF2-40B4-BE49-F238E27FC236}">
                <a16:creationId xmlns:a16="http://schemas.microsoft.com/office/drawing/2014/main" id="{6CCEFACB-3CC5-D147-A55C-D56B7A6855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50752" y="1563782"/>
            <a:ext cx="1032863" cy="1032863"/>
          </a:xfrm>
          <a:prstGeom prst="rect">
            <a:avLst/>
          </a:prstGeom>
        </p:spPr>
      </p:pic>
      <p:pic>
        <p:nvPicPr>
          <p:cNvPr id="32" name="Graphic 31" descr="Laptop">
            <a:extLst>
              <a:ext uri="{FF2B5EF4-FFF2-40B4-BE49-F238E27FC236}">
                <a16:creationId xmlns:a16="http://schemas.microsoft.com/office/drawing/2014/main" id="{BF8544CD-3D7B-884B-98E6-35935EF5E9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75694" y="2475980"/>
            <a:ext cx="1032863" cy="1032863"/>
          </a:xfrm>
          <a:prstGeom prst="rect">
            <a:avLst/>
          </a:prstGeom>
        </p:spPr>
      </p:pic>
      <p:pic>
        <p:nvPicPr>
          <p:cNvPr id="33" name="Graphic 32" descr="Laptop">
            <a:extLst>
              <a:ext uri="{FF2B5EF4-FFF2-40B4-BE49-F238E27FC236}">
                <a16:creationId xmlns:a16="http://schemas.microsoft.com/office/drawing/2014/main" id="{2E70489A-4DC8-7F47-9EED-7AE18B4CCC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08474" y="2622804"/>
            <a:ext cx="1032863" cy="1032863"/>
          </a:xfrm>
          <a:prstGeom prst="rect">
            <a:avLst/>
          </a:prstGeom>
        </p:spPr>
      </p:pic>
      <p:pic>
        <p:nvPicPr>
          <p:cNvPr id="34" name="Graphic 33" descr="Laptop">
            <a:extLst>
              <a:ext uri="{FF2B5EF4-FFF2-40B4-BE49-F238E27FC236}">
                <a16:creationId xmlns:a16="http://schemas.microsoft.com/office/drawing/2014/main" id="{E4412325-AC35-FF48-93A0-AE03CBEFF5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16020" y="3393194"/>
            <a:ext cx="1032863" cy="1032863"/>
          </a:xfrm>
          <a:prstGeom prst="rect">
            <a:avLst/>
          </a:prstGeom>
        </p:spPr>
      </p:pic>
      <p:pic>
        <p:nvPicPr>
          <p:cNvPr id="35" name="Graphic 34" descr="Laptop">
            <a:extLst>
              <a:ext uri="{FF2B5EF4-FFF2-40B4-BE49-F238E27FC236}">
                <a16:creationId xmlns:a16="http://schemas.microsoft.com/office/drawing/2014/main" id="{86C4198B-9C93-824D-A31C-FF5600F914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44731" y="3491366"/>
            <a:ext cx="1032863" cy="1032863"/>
          </a:xfrm>
          <a:prstGeom prst="rect">
            <a:avLst/>
          </a:prstGeom>
        </p:spPr>
      </p:pic>
      <p:sp>
        <p:nvSpPr>
          <p:cNvPr id="36" name="Right Arrow 35">
            <a:extLst>
              <a:ext uri="{FF2B5EF4-FFF2-40B4-BE49-F238E27FC236}">
                <a16:creationId xmlns:a16="http://schemas.microsoft.com/office/drawing/2014/main" id="{F50BFFE1-05B2-7D44-B43D-D253818E5206}"/>
              </a:ext>
            </a:extLst>
          </p:cNvPr>
          <p:cNvSpPr/>
          <p:nvPr/>
        </p:nvSpPr>
        <p:spPr>
          <a:xfrm>
            <a:off x="5073344" y="5079531"/>
            <a:ext cx="533210" cy="210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a:extLst>
              <a:ext uri="{FF2B5EF4-FFF2-40B4-BE49-F238E27FC236}">
                <a16:creationId xmlns:a16="http://schemas.microsoft.com/office/drawing/2014/main" id="{B57D9F2B-977F-EC40-9938-0B0FD753ACCA}"/>
              </a:ext>
            </a:extLst>
          </p:cNvPr>
          <p:cNvSpPr/>
          <p:nvPr/>
        </p:nvSpPr>
        <p:spPr>
          <a:xfrm>
            <a:off x="7594469" y="4942969"/>
            <a:ext cx="533210" cy="210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Graphic 37" descr="Laptop">
            <a:extLst>
              <a:ext uri="{FF2B5EF4-FFF2-40B4-BE49-F238E27FC236}">
                <a16:creationId xmlns:a16="http://schemas.microsoft.com/office/drawing/2014/main" id="{BCD823CB-7255-5840-872C-CA14573DAB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79779" y="4698572"/>
            <a:ext cx="1032863" cy="1032863"/>
          </a:xfrm>
          <a:prstGeom prst="rect">
            <a:avLst/>
          </a:prstGeom>
        </p:spPr>
      </p:pic>
    </p:spTree>
    <p:extLst>
      <p:ext uri="{BB962C8B-B14F-4D97-AF65-F5344CB8AC3E}">
        <p14:creationId xmlns:p14="http://schemas.microsoft.com/office/powerpoint/2010/main" val="1372672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E53BEC0-2D05-8943-BDB5-3CC605248AD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3000" kern="1200" dirty="0">
                <a:solidFill>
                  <a:srgbClr val="FFFFFF"/>
                </a:solidFill>
                <a:latin typeface="+mj-lt"/>
                <a:ea typeface="+mj-ea"/>
                <a:cs typeface="+mj-cs"/>
              </a:rPr>
              <a:t>Download files to your working directory from </a:t>
            </a:r>
            <a:br>
              <a:rPr lang="en-US" sz="3000" kern="1200" dirty="0">
                <a:solidFill>
                  <a:srgbClr val="FFFFFF"/>
                </a:solidFill>
                <a:latin typeface="+mj-lt"/>
                <a:ea typeface="+mj-ea"/>
                <a:cs typeface="+mj-cs"/>
              </a:rPr>
            </a:br>
            <a:r>
              <a:rPr lang="en-US" sz="3000" kern="1200" dirty="0">
                <a:solidFill>
                  <a:srgbClr val="FFFFFF"/>
                </a:solidFill>
                <a:latin typeface="+mj-lt"/>
                <a:ea typeface="+mj-ea"/>
                <a:cs typeface="+mj-cs"/>
              </a:rPr>
              <a:t> </a:t>
            </a:r>
            <a:r>
              <a:rPr lang="en-US" sz="3000" kern="1200" dirty="0">
                <a:solidFill>
                  <a:srgbClr val="FFFFFF"/>
                </a:solidFill>
                <a:highlight>
                  <a:srgbClr val="FFFF00"/>
                </a:highlight>
                <a:latin typeface="+mj-lt"/>
                <a:ea typeface="+mj-ea"/>
                <a:cs typeface="+mj-cs"/>
                <a:hlinkClick r:id="rId2"/>
              </a:rPr>
              <a:t>https://github.com/johntango/demoexpress</a:t>
            </a:r>
            <a:r>
              <a:rPr lang="en-US" sz="3000" kern="1200" dirty="0">
                <a:solidFill>
                  <a:srgbClr val="FFFFFF"/>
                </a:solidFill>
                <a:highlight>
                  <a:srgbClr val="FFFF00"/>
                </a:highlight>
                <a:latin typeface="+mj-lt"/>
                <a:ea typeface="+mj-ea"/>
                <a:cs typeface="+mj-cs"/>
              </a:rPr>
              <a:t> </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Content Placeholder 3" descr="A screenshot of a cell phone&#10;&#10;Description automatically generated">
            <a:extLst>
              <a:ext uri="{FF2B5EF4-FFF2-40B4-BE49-F238E27FC236}">
                <a16:creationId xmlns:a16="http://schemas.microsoft.com/office/drawing/2014/main" id="{835EA9B0-0C1B-0D4A-BBE9-5CDE5057551A}"/>
              </a:ext>
            </a:extLst>
          </p:cNvPr>
          <p:cNvPicPr>
            <a:picLocks noGrp="1" noChangeAspect="1"/>
          </p:cNvPicPr>
          <p:nvPr>
            <p:ph idx="1"/>
          </p:nvPr>
        </p:nvPicPr>
        <p:blipFill>
          <a:blip r:embed="rId3"/>
          <a:stretch>
            <a:fillRect/>
          </a:stretch>
        </p:blipFill>
        <p:spPr>
          <a:xfrm>
            <a:off x="320040" y="2697981"/>
            <a:ext cx="11496821" cy="3621497"/>
          </a:xfrm>
          <a:prstGeom prst="rect">
            <a:avLst/>
          </a:prstGeom>
        </p:spPr>
      </p:pic>
    </p:spTree>
    <p:extLst>
      <p:ext uri="{BB962C8B-B14F-4D97-AF65-F5344CB8AC3E}">
        <p14:creationId xmlns:p14="http://schemas.microsoft.com/office/powerpoint/2010/main" val="1524184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F3F16-273C-A643-B6E2-0D4E0350D46D}"/>
              </a:ext>
            </a:extLst>
          </p:cNvPr>
          <p:cNvSpPr>
            <a:spLocks noGrp="1"/>
          </p:cNvSpPr>
          <p:nvPr>
            <p:ph type="title"/>
          </p:nvPr>
        </p:nvSpPr>
        <p:spPr>
          <a:xfrm>
            <a:off x="804672" y="723578"/>
            <a:ext cx="3387106" cy="1645501"/>
          </a:xfrm>
        </p:spPr>
        <p:txBody>
          <a:bodyPr>
            <a:normAutofit/>
          </a:bodyPr>
          <a:lstStyle/>
          <a:p>
            <a:r>
              <a:rPr lang="en-US" sz="3700"/>
              <a:t>NPM Node Package Manager</a:t>
            </a:r>
          </a:p>
        </p:txBody>
      </p:sp>
      <p:sp>
        <p:nvSpPr>
          <p:cNvPr id="3" name="Content Placeholder 2">
            <a:extLst>
              <a:ext uri="{FF2B5EF4-FFF2-40B4-BE49-F238E27FC236}">
                <a16:creationId xmlns:a16="http://schemas.microsoft.com/office/drawing/2014/main" id="{3EE7FC3A-25F3-2744-8727-0E6E4382715B}"/>
              </a:ext>
            </a:extLst>
          </p:cNvPr>
          <p:cNvSpPr>
            <a:spLocks noGrp="1"/>
          </p:cNvSpPr>
          <p:nvPr>
            <p:ph idx="1"/>
          </p:nvPr>
        </p:nvSpPr>
        <p:spPr>
          <a:xfrm>
            <a:off x="804672" y="2548467"/>
            <a:ext cx="3387105" cy="3628495"/>
          </a:xfrm>
        </p:spPr>
        <p:txBody>
          <a:bodyPr>
            <a:normAutofit/>
          </a:bodyPr>
          <a:lstStyle/>
          <a:p>
            <a:r>
              <a:rPr lang="en-US" sz="1800"/>
              <a:t>Allows you to manage thousands of libraries efficiently</a:t>
            </a:r>
          </a:p>
          <a:p>
            <a:r>
              <a:rPr lang="en-US" sz="1800"/>
              <a:t>9 billion downloads last week !!!</a:t>
            </a:r>
          </a:p>
          <a:p>
            <a:r>
              <a:rPr lang="en-US" sz="1800"/>
              <a:t>Learn fast from the best</a:t>
            </a:r>
          </a:p>
        </p:txBody>
      </p:sp>
      <p:sp>
        <p:nvSpPr>
          <p:cNvPr id="12" name="Rectangle 11">
            <a:extLst>
              <a:ext uri="{FF2B5EF4-FFF2-40B4-BE49-F238E27FC236}">
                <a16:creationId xmlns:a16="http://schemas.microsoft.com/office/drawing/2014/main" id="{EBB6D9F6-3E47-45AD-8461-718A3C87E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8409" y="0"/>
            <a:ext cx="7653591" cy="68580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3B16A00-A549-4B07-B8C2-4B3A966D9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0141" y="321732"/>
            <a:ext cx="4111054" cy="3674848"/>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F2CD523A-9562-6740-B160-C0BA7CEEB2EB}"/>
              </a:ext>
            </a:extLst>
          </p:cNvPr>
          <p:cNvPicPr>
            <a:picLocks noChangeAspect="1"/>
          </p:cNvPicPr>
          <p:nvPr/>
        </p:nvPicPr>
        <p:blipFill>
          <a:blip r:embed="rId2"/>
          <a:stretch>
            <a:fillRect/>
          </a:stretch>
        </p:blipFill>
        <p:spPr>
          <a:xfrm>
            <a:off x="5009463" y="1347826"/>
            <a:ext cx="3775899" cy="1614196"/>
          </a:xfrm>
          <a:prstGeom prst="rect">
            <a:avLst/>
          </a:prstGeom>
        </p:spPr>
      </p:pic>
      <p:sp>
        <p:nvSpPr>
          <p:cNvPr id="16" name="Rectangle 15">
            <a:extLst>
              <a:ext uri="{FF2B5EF4-FFF2-40B4-BE49-F238E27FC236}">
                <a16:creationId xmlns:a16="http://schemas.microsoft.com/office/drawing/2014/main" id="{33B86BAE-87B4-4192-ABB2-627FFC965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8156" y="321732"/>
            <a:ext cx="2766017" cy="3026832"/>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D68177E4-1850-264E-B5E6-235D90C354C3}"/>
              </a:ext>
            </a:extLst>
          </p:cNvPr>
          <p:cNvPicPr>
            <a:picLocks noChangeAspect="1"/>
          </p:cNvPicPr>
          <p:nvPr/>
        </p:nvPicPr>
        <p:blipFill>
          <a:blip r:embed="rId3"/>
          <a:stretch>
            <a:fillRect/>
          </a:stretch>
        </p:blipFill>
        <p:spPr>
          <a:xfrm>
            <a:off x="9279639" y="1077097"/>
            <a:ext cx="2438503" cy="1511871"/>
          </a:xfrm>
          <a:prstGeom prst="rect">
            <a:avLst/>
          </a:prstGeom>
        </p:spPr>
      </p:pic>
      <p:sp>
        <p:nvSpPr>
          <p:cNvPr id="18" name="Rectangle 17">
            <a:extLst>
              <a:ext uri="{FF2B5EF4-FFF2-40B4-BE49-F238E27FC236}">
                <a16:creationId xmlns:a16="http://schemas.microsoft.com/office/drawing/2014/main" id="{22BB4F03-4463-45CC-89A7-8E03412ED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0141" y="4155753"/>
            <a:ext cx="4111054" cy="2380509"/>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0A8C1990-7D89-864E-8D05-58961DF2F053}"/>
              </a:ext>
            </a:extLst>
          </p:cNvPr>
          <p:cNvPicPr>
            <a:picLocks noChangeAspect="1"/>
          </p:cNvPicPr>
          <p:nvPr/>
        </p:nvPicPr>
        <p:blipFill>
          <a:blip r:embed="rId4"/>
          <a:stretch>
            <a:fillRect/>
          </a:stretch>
        </p:blipFill>
        <p:spPr>
          <a:xfrm>
            <a:off x="5009463" y="4567590"/>
            <a:ext cx="3775899" cy="1566997"/>
          </a:xfrm>
          <a:prstGeom prst="rect">
            <a:avLst/>
          </a:prstGeom>
        </p:spPr>
      </p:pic>
      <p:sp>
        <p:nvSpPr>
          <p:cNvPr id="20" name="Rectangle 19">
            <a:extLst>
              <a:ext uri="{FF2B5EF4-FFF2-40B4-BE49-F238E27FC236}">
                <a16:creationId xmlns:a16="http://schemas.microsoft.com/office/drawing/2014/main" id="{80E1AEAE-1F52-4C29-925C-27738417E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8156" y="3509431"/>
            <a:ext cx="2766017" cy="3026832"/>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2FEBC340-322F-DC46-AE40-C12D3A73E6F1}"/>
              </a:ext>
            </a:extLst>
          </p:cNvPr>
          <p:cNvPicPr>
            <a:picLocks noChangeAspect="1"/>
          </p:cNvPicPr>
          <p:nvPr/>
        </p:nvPicPr>
        <p:blipFill>
          <a:blip r:embed="rId5"/>
          <a:stretch>
            <a:fillRect/>
          </a:stretch>
        </p:blipFill>
        <p:spPr>
          <a:xfrm>
            <a:off x="9279639" y="4444888"/>
            <a:ext cx="2438503" cy="1164384"/>
          </a:xfrm>
          <a:prstGeom prst="rect">
            <a:avLst/>
          </a:prstGeom>
        </p:spPr>
      </p:pic>
    </p:spTree>
    <p:extLst>
      <p:ext uri="{BB962C8B-B14F-4D97-AF65-F5344CB8AC3E}">
        <p14:creationId xmlns:p14="http://schemas.microsoft.com/office/powerpoint/2010/main" val="1353245712"/>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1B0E9-7290-1445-A379-05C0CC3FF8D1}"/>
              </a:ext>
            </a:extLst>
          </p:cNvPr>
          <p:cNvSpPr>
            <a:spLocks noGrp="1"/>
          </p:cNvSpPr>
          <p:nvPr>
            <p:ph type="title"/>
          </p:nvPr>
        </p:nvSpPr>
        <p:spPr>
          <a:xfrm>
            <a:off x="1514292" y="513612"/>
            <a:ext cx="9894133" cy="1031216"/>
          </a:xfrm>
        </p:spPr>
        <p:txBody>
          <a:bodyPr anchor="b">
            <a:normAutofit/>
          </a:bodyPr>
          <a:lstStyle/>
          <a:p>
            <a:r>
              <a:rPr lang="en-US" dirty="0" err="1"/>
              <a:t>package.json</a:t>
            </a:r>
            <a:endParaRPr lang="en-US" dirty="0"/>
          </a:p>
        </p:txBody>
      </p:sp>
      <p:pic>
        <p:nvPicPr>
          <p:cNvPr id="4" name="Picture 3">
            <a:extLst>
              <a:ext uri="{FF2B5EF4-FFF2-40B4-BE49-F238E27FC236}">
                <a16:creationId xmlns:a16="http://schemas.microsoft.com/office/drawing/2014/main" id="{22B253B1-8348-5A43-B43F-4B88236B2623}"/>
              </a:ext>
            </a:extLst>
          </p:cNvPr>
          <p:cNvPicPr>
            <a:picLocks noChangeAspect="1"/>
          </p:cNvPicPr>
          <p:nvPr/>
        </p:nvPicPr>
        <p:blipFill>
          <a:blip r:embed="rId2"/>
          <a:stretch>
            <a:fillRect/>
          </a:stretch>
        </p:blipFill>
        <p:spPr>
          <a:xfrm>
            <a:off x="1514293" y="2914929"/>
            <a:ext cx="5069382" cy="2103792"/>
          </a:xfrm>
          <a:prstGeom prst="rect">
            <a:avLst/>
          </a:prstGeom>
        </p:spPr>
      </p:pic>
      <p:sp>
        <p:nvSpPr>
          <p:cNvPr id="9" name="Freeform: Shape 8">
            <a:extLst>
              <a:ext uri="{FF2B5EF4-FFF2-40B4-BE49-F238E27FC236}">
                <a16:creationId xmlns:a16="http://schemas.microsoft.com/office/drawing/2014/main" id="{C607803A-4E99-444E-94F7-8785CDDF5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80154" y="1884045"/>
            <a:ext cx="3275668"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sp>
      <p:sp>
        <p:nvSpPr>
          <p:cNvPr id="11" name="Freeform: Shape 10">
            <a:extLst>
              <a:ext uri="{FF2B5EF4-FFF2-40B4-BE49-F238E27FC236}">
                <a16:creationId xmlns:a16="http://schemas.microsoft.com/office/drawing/2014/main" id="{2989BE6A-C309-418E-8ADD-1616A9805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55822" y="3222529"/>
            <a:ext cx="3242952"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72B52F1-EAEA-4344-BEE7-BDB35F363511}"/>
              </a:ext>
            </a:extLst>
          </p:cNvPr>
          <p:cNvSpPr>
            <a:spLocks noGrp="1"/>
          </p:cNvSpPr>
          <p:nvPr>
            <p:ph idx="1"/>
          </p:nvPr>
        </p:nvSpPr>
        <p:spPr>
          <a:xfrm>
            <a:off x="7781373" y="2279151"/>
            <a:ext cx="3627063" cy="3387145"/>
          </a:xfrm>
        </p:spPr>
        <p:txBody>
          <a:bodyPr anchor="ctr">
            <a:normAutofit/>
          </a:bodyPr>
          <a:lstStyle/>
          <a:p>
            <a:r>
              <a:rPr lang="en-US" sz="2400"/>
              <a:t>npm init    - creates file package.json</a:t>
            </a:r>
          </a:p>
          <a:p>
            <a:r>
              <a:rPr lang="en-US" sz="2400"/>
              <a:t>package.json – specifies how to build your app</a:t>
            </a:r>
          </a:p>
        </p:txBody>
      </p:sp>
    </p:spTree>
    <p:extLst>
      <p:ext uri="{BB962C8B-B14F-4D97-AF65-F5344CB8AC3E}">
        <p14:creationId xmlns:p14="http://schemas.microsoft.com/office/powerpoint/2010/main" val="2987474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D2062-2029-824A-ADAB-4688CA88387C}"/>
              </a:ext>
            </a:extLst>
          </p:cNvPr>
          <p:cNvSpPr>
            <a:spLocks noGrp="1"/>
          </p:cNvSpPr>
          <p:nvPr>
            <p:ph type="title"/>
          </p:nvPr>
        </p:nvSpPr>
        <p:spPr/>
        <p:txBody>
          <a:bodyPr/>
          <a:lstStyle/>
          <a:p>
            <a:r>
              <a:rPr lang="en-US" dirty="0"/>
              <a:t>Complexity of Modern Systems</a:t>
            </a:r>
          </a:p>
        </p:txBody>
      </p:sp>
      <p:sp>
        <p:nvSpPr>
          <p:cNvPr id="3" name="Content Placeholder 2">
            <a:extLst>
              <a:ext uri="{FF2B5EF4-FFF2-40B4-BE49-F238E27FC236}">
                <a16:creationId xmlns:a16="http://schemas.microsoft.com/office/drawing/2014/main" id="{9D0F34A4-F905-C746-B94D-0E2CF6549BAC}"/>
              </a:ext>
            </a:extLst>
          </p:cNvPr>
          <p:cNvSpPr>
            <a:spLocks noGrp="1"/>
          </p:cNvSpPr>
          <p:nvPr>
            <p:ph idx="1"/>
          </p:nvPr>
        </p:nvSpPr>
        <p:spPr/>
        <p:txBody>
          <a:bodyPr/>
          <a:lstStyle/>
          <a:p>
            <a:pPr marL="0" indent="0">
              <a:buNone/>
            </a:pPr>
            <a:r>
              <a:rPr lang="en-US" dirty="0"/>
              <a:t>How can we deploy at scale </a:t>
            </a:r>
          </a:p>
        </p:txBody>
      </p:sp>
      <p:pic>
        <p:nvPicPr>
          <p:cNvPr id="4" name="Picture 3">
            <a:extLst>
              <a:ext uri="{FF2B5EF4-FFF2-40B4-BE49-F238E27FC236}">
                <a16:creationId xmlns:a16="http://schemas.microsoft.com/office/drawing/2014/main" id="{98A36F51-6D6D-534C-B898-4073A1F7C933}"/>
              </a:ext>
            </a:extLst>
          </p:cNvPr>
          <p:cNvPicPr>
            <a:picLocks noChangeAspect="1"/>
          </p:cNvPicPr>
          <p:nvPr/>
        </p:nvPicPr>
        <p:blipFill>
          <a:blip r:embed="rId2"/>
          <a:stretch>
            <a:fillRect/>
          </a:stretch>
        </p:blipFill>
        <p:spPr>
          <a:xfrm>
            <a:off x="0" y="1431126"/>
            <a:ext cx="12192000" cy="5061749"/>
          </a:xfrm>
          <a:prstGeom prst="rect">
            <a:avLst/>
          </a:prstGeom>
        </p:spPr>
      </p:pic>
    </p:spTree>
    <p:extLst>
      <p:ext uri="{BB962C8B-B14F-4D97-AF65-F5344CB8AC3E}">
        <p14:creationId xmlns:p14="http://schemas.microsoft.com/office/powerpoint/2010/main" val="4057624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lumMod val="95000"/>
              <a:lumOff val="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F65CA1E-166D-C94F-8F98-768F889FE662}"/>
              </a:ext>
            </a:extLst>
          </p:cNvPr>
          <p:cNvSpPr>
            <a:spLocks noGrp="1"/>
          </p:cNvSpPr>
          <p:nvPr>
            <p:ph type="title"/>
          </p:nvPr>
        </p:nvSpPr>
        <p:spPr>
          <a:xfrm>
            <a:off x="750242" y="632990"/>
            <a:ext cx="4062643" cy="1043409"/>
          </a:xfrm>
        </p:spPr>
        <p:txBody>
          <a:bodyPr>
            <a:normAutofit/>
          </a:bodyPr>
          <a:lstStyle/>
          <a:p>
            <a:r>
              <a:rPr lang="en-US" sz="3300"/>
              <a:t>npm init  - creates file package.json</a:t>
            </a:r>
          </a:p>
        </p:txBody>
      </p:sp>
      <p:sp>
        <p:nvSpPr>
          <p:cNvPr id="3" name="Content Placeholder 2">
            <a:extLst>
              <a:ext uri="{FF2B5EF4-FFF2-40B4-BE49-F238E27FC236}">
                <a16:creationId xmlns:a16="http://schemas.microsoft.com/office/drawing/2014/main" id="{56491EC7-94D3-024B-9765-D5478874BDD2}"/>
              </a:ext>
            </a:extLst>
          </p:cNvPr>
          <p:cNvSpPr>
            <a:spLocks noGrp="1"/>
          </p:cNvSpPr>
          <p:nvPr>
            <p:ph idx="1"/>
          </p:nvPr>
        </p:nvSpPr>
        <p:spPr>
          <a:xfrm>
            <a:off x="518474" y="1774372"/>
            <a:ext cx="4064409" cy="2754086"/>
          </a:xfrm>
        </p:spPr>
        <p:txBody>
          <a:bodyPr anchor="t">
            <a:normAutofit/>
          </a:bodyPr>
          <a:lstStyle/>
          <a:p>
            <a:pPr marL="0" indent="0">
              <a:buNone/>
            </a:pPr>
            <a:r>
              <a:rPr lang="en-US" sz="1800"/>
              <a:t>select defaults</a:t>
            </a:r>
          </a:p>
          <a:p>
            <a:pPr marL="0" indent="0">
              <a:buNone/>
            </a:pPr>
            <a:r>
              <a:rPr lang="en-US" sz="1800"/>
              <a:t>Except</a:t>
            </a:r>
          </a:p>
          <a:p>
            <a:pPr marL="0" indent="0">
              <a:buNone/>
            </a:pPr>
            <a:r>
              <a:rPr lang="en-US" sz="1800"/>
              <a:t>Author</a:t>
            </a:r>
          </a:p>
          <a:p>
            <a:pPr marL="0" indent="0">
              <a:buNone/>
            </a:pPr>
            <a:r>
              <a:rPr lang="en-US" sz="1800"/>
              <a:t>License</a:t>
            </a:r>
          </a:p>
          <a:p>
            <a:pPr marL="0" indent="0">
              <a:buNone/>
            </a:pPr>
            <a:endParaRPr lang="en-US" sz="1800"/>
          </a:p>
          <a:p>
            <a:pPr marL="0" indent="0">
              <a:buNone/>
            </a:pPr>
            <a:endParaRPr lang="en-US" sz="1800"/>
          </a:p>
        </p:txBody>
      </p:sp>
      <p:pic>
        <p:nvPicPr>
          <p:cNvPr id="4" name="Picture 3">
            <a:extLst>
              <a:ext uri="{FF2B5EF4-FFF2-40B4-BE49-F238E27FC236}">
                <a16:creationId xmlns:a16="http://schemas.microsoft.com/office/drawing/2014/main" id="{C39571E5-254F-9B44-92D4-02553D3F7561}"/>
              </a:ext>
            </a:extLst>
          </p:cNvPr>
          <p:cNvPicPr>
            <a:picLocks noChangeAspect="1"/>
          </p:cNvPicPr>
          <p:nvPr/>
        </p:nvPicPr>
        <p:blipFill rotWithShape="1">
          <a:blip r:embed="rId2"/>
          <a:srcRect l="3599" r="4493"/>
          <a:stretch/>
        </p:blipFill>
        <p:spPr>
          <a:xfrm>
            <a:off x="6096000" y="1404960"/>
            <a:ext cx="5553233" cy="3777457"/>
          </a:xfrm>
          <a:prstGeom prst="rect">
            <a:avLst/>
          </a:prstGeom>
        </p:spPr>
      </p:pic>
    </p:spTree>
    <p:extLst>
      <p:ext uri="{BB962C8B-B14F-4D97-AF65-F5344CB8AC3E}">
        <p14:creationId xmlns:p14="http://schemas.microsoft.com/office/powerpoint/2010/main" val="1395836670"/>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3885DB-BFAA-9541-A356-2B50BC3D3C7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Package.json </a:t>
            </a:r>
          </a:p>
        </p:txBody>
      </p:sp>
      <p:pic>
        <p:nvPicPr>
          <p:cNvPr id="4" name="Picture 3">
            <a:extLst>
              <a:ext uri="{FF2B5EF4-FFF2-40B4-BE49-F238E27FC236}">
                <a16:creationId xmlns:a16="http://schemas.microsoft.com/office/drawing/2014/main" id="{492A4A3D-EE04-8F42-A8EE-AE0A826C023D}"/>
              </a:ext>
            </a:extLst>
          </p:cNvPr>
          <p:cNvPicPr>
            <a:picLocks noChangeAspect="1"/>
          </p:cNvPicPr>
          <p:nvPr/>
        </p:nvPicPr>
        <p:blipFill>
          <a:blip r:embed="rId2"/>
          <a:stretch>
            <a:fillRect/>
          </a:stretch>
        </p:blipFill>
        <p:spPr>
          <a:xfrm>
            <a:off x="4038600" y="983318"/>
            <a:ext cx="7188199" cy="4887975"/>
          </a:xfrm>
          <a:prstGeom prst="rect">
            <a:avLst/>
          </a:prstGeom>
        </p:spPr>
      </p:pic>
    </p:spTree>
    <p:extLst>
      <p:ext uri="{BB962C8B-B14F-4D97-AF65-F5344CB8AC3E}">
        <p14:creationId xmlns:p14="http://schemas.microsoft.com/office/powerpoint/2010/main" val="30391016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8BE4EFE-3DA5-1944-A128-DC83E1D99773}"/>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npm install express</a:t>
            </a:r>
          </a:p>
        </p:txBody>
      </p:sp>
      <p:sp>
        <p:nvSpPr>
          <p:cNvPr id="3" name="Content Placeholder 2">
            <a:extLst>
              <a:ext uri="{FF2B5EF4-FFF2-40B4-BE49-F238E27FC236}">
                <a16:creationId xmlns:a16="http://schemas.microsoft.com/office/drawing/2014/main" id="{EAE96E90-683C-BC49-AA36-D451C4DC62F1}"/>
              </a:ext>
            </a:extLst>
          </p:cNvPr>
          <p:cNvSpPr>
            <a:spLocks noGrp="1"/>
          </p:cNvSpPr>
          <p:nvPr>
            <p:ph idx="1"/>
          </p:nvPr>
        </p:nvSpPr>
        <p:spPr>
          <a:xfrm>
            <a:off x="1524000" y="1525638"/>
            <a:ext cx="9144000" cy="420001"/>
          </a:xfrm>
        </p:spPr>
        <p:txBody>
          <a:bodyPr vert="horz" lIns="91440" tIns="45720" rIns="91440" bIns="45720" rtlCol="0">
            <a:normAutofit/>
          </a:bodyPr>
          <a:lstStyle/>
          <a:p>
            <a:pPr marL="0" indent="0" algn="ctr">
              <a:buNone/>
            </a:pPr>
            <a:r>
              <a:rPr lang="en-US" sz="1900" kern="1200">
                <a:solidFill>
                  <a:srgbClr val="FFF918"/>
                </a:solidFill>
                <a:latin typeface="+mn-lt"/>
                <a:ea typeface="+mn-ea"/>
                <a:cs typeface="+mn-cs"/>
              </a:rPr>
              <a:t>This installs the “express” web server library and modifies package.json to include this step. </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D6447D6-0A79-0E41-A761-9634E0E1E709}"/>
              </a:ext>
            </a:extLst>
          </p:cNvPr>
          <p:cNvPicPr>
            <a:picLocks noChangeAspect="1"/>
          </p:cNvPicPr>
          <p:nvPr/>
        </p:nvPicPr>
        <p:blipFill>
          <a:blip r:embed="rId2"/>
          <a:stretch>
            <a:fillRect/>
          </a:stretch>
        </p:blipFill>
        <p:spPr>
          <a:xfrm>
            <a:off x="320040" y="2971030"/>
            <a:ext cx="11496821" cy="3075399"/>
          </a:xfrm>
          <a:prstGeom prst="rect">
            <a:avLst/>
          </a:prstGeom>
        </p:spPr>
      </p:pic>
    </p:spTree>
    <p:extLst>
      <p:ext uri="{BB962C8B-B14F-4D97-AF65-F5344CB8AC3E}">
        <p14:creationId xmlns:p14="http://schemas.microsoft.com/office/powerpoint/2010/main" val="521339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118191-9D43-EB48-ADCD-89BD4978A1C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Express installed</a:t>
            </a:r>
            <a:br>
              <a:rPr lang="en-US" sz="2600" kern="1200">
                <a:solidFill>
                  <a:srgbClr val="FFFFFF"/>
                </a:solidFill>
                <a:latin typeface="+mj-lt"/>
                <a:ea typeface="+mj-ea"/>
                <a:cs typeface="+mj-cs"/>
              </a:rPr>
            </a:br>
            <a:endParaRPr lang="en-US" sz="2600" kern="1200">
              <a:solidFill>
                <a:srgbClr val="FFFFFF"/>
              </a:solidFill>
              <a:latin typeface="+mj-lt"/>
              <a:ea typeface="+mj-ea"/>
              <a:cs typeface="+mj-cs"/>
            </a:endParaRPr>
          </a:p>
        </p:txBody>
      </p:sp>
      <p:pic>
        <p:nvPicPr>
          <p:cNvPr id="7" name="Content Placeholder 3" descr="A screenshot of text&#10;&#10;Description automatically generated">
            <a:extLst>
              <a:ext uri="{FF2B5EF4-FFF2-40B4-BE49-F238E27FC236}">
                <a16:creationId xmlns:a16="http://schemas.microsoft.com/office/drawing/2014/main" id="{40EE45EA-FEAE-D545-AAB2-4C5209679A36}"/>
              </a:ext>
            </a:extLst>
          </p:cNvPr>
          <p:cNvPicPr>
            <a:picLocks noGrp="1" noChangeAspect="1"/>
          </p:cNvPicPr>
          <p:nvPr>
            <p:ph idx="1"/>
          </p:nvPr>
        </p:nvPicPr>
        <p:blipFill>
          <a:blip r:embed="rId2"/>
          <a:stretch>
            <a:fillRect/>
          </a:stretch>
        </p:blipFill>
        <p:spPr>
          <a:xfrm>
            <a:off x="4243704" y="961812"/>
            <a:ext cx="6777990" cy="4930987"/>
          </a:xfrm>
          <a:prstGeom prst="rect">
            <a:avLst/>
          </a:prstGeom>
        </p:spPr>
      </p:pic>
      <p:sp>
        <p:nvSpPr>
          <p:cNvPr id="8" name="Right Arrow 7">
            <a:extLst>
              <a:ext uri="{FF2B5EF4-FFF2-40B4-BE49-F238E27FC236}">
                <a16:creationId xmlns:a16="http://schemas.microsoft.com/office/drawing/2014/main" id="{2F90DAC6-3C2C-1D41-9404-FB94BFF47BDE}"/>
              </a:ext>
            </a:extLst>
          </p:cNvPr>
          <p:cNvSpPr/>
          <p:nvPr/>
        </p:nvSpPr>
        <p:spPr>
          <a:xfrm>
            <a:off x="3392434" y="4944533"/>
            <a:ext cx="1433566"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54327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1F66104-5DD8-1E4D-BEC2-8F6A2DDDE937}"/>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Now write the app - server.js </a:t>
            </a:r>
          </a:p>
        </p:txBody>
      </p:sp>
      <p:cxnSp>
        <p:nvCxnSpPr>
          <p:cNvPr id="22" name="Straight Connector 2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5" name="Content Placeholder 3">
            <a:extLst>
              <a:ext uri="{FF2B5EF4-FFF2-40B4-BE49-F238E27FC236}">
                <a16:creationId xmlns:a16="http://schemas.microsoft.com/office/drawing/2014/main" id="{17CDBEB3-B04F-9B4B-BD1A-52B9CE6DBB38}"/>
              </a:ext>
            </a:extLst>
          </p:cNvPr>
          <p:cNvPicPr>
            <a:picLocks noGrp="1" noChangeAspect="1"/>
          </p:cNvPicPr>
          <p:nvPr>
            <p:ph idx="1"/>
          </p:nvPr>
        </p:nvPicPr>
        <p:blipFill>
          <a:blip r:embed="rId2"/>
          <a:stretch>
            <a:fillRect/>
          </a:stretch>
        </p:blipFill>
        <p:spPr>
          <a:xfrm>
            <a:off x="1525679" y="2509911"/>
            <a:ext cx="9085543" cy="3997637"/>
          </a:xfrm>
          <a:prstGeom prst="rect">
            <a:avLst/>
          </a:prstGeom>
        </p:spPr>
      </p:pic>
    </p:spTree>
    <p:extLst>
      <p:ext uri="{BB962C8B-B14F-4D97-AF65-F5344CB8AC3E}">
        <p14:creationId xmlns:p14="http://schemas.microsoft.com/office/powerpoint/2010/main" val="264245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E93635-690E-4C43-8D41-4F792C2F2BFD}"/>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3000">
                <a:solidFill>
                  <a:srgbClr val="FFFFFF"/>
                </a:solidFill>
              </a:rPr>
              <a:t>Now run in the command window </a:t>
            </a:r>
            <a:br>
              <a:rPr lang="en-US" sz="3000">
                <a:solidFill>
                  <a:srgbClr val="FFFFFF"/>
                </a:solidFill>
              </a:rPr>
            </a:br>
            <a:r>
              <a:rPr lang="en-US" sz="3000">
                <a:solidFill>
                  <a:srgbClr val="FFFFFF"/>
                </a:solidFill>
              </a:rPr>
              <a:t>&gt;node server.js</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Content Placeholder 3">
            <a:extLst>
              <a:ext uri="{FF2B5EF4-FFF2-40B4-BE49-F238E27FC236}">
                <a16:creationId xmlns:a16="http://schemas.microsoft.com/office/drawing/2014/main" id="{1E5A37A9-7221-D449-9BE7-965FEBD9C278}"/>
              </a:ext>
            </a:extLst>
          </p:cNvPr>
          <p:cNvPicPr>
            <a:picLocks noGrp="1" noChangeAspect="1"/>
          </p:cNvPicPr>
          <p:nvPr>
            <p:ph idx="1"/>
          </p:nvPr>
        </p:nvPicPr>
        <p:blipFill>
          <a:blip r:embed="rId2"/>
          <a:stretch>
            <a:fillRect/>
          </a:stretch>
        </p:blipFill>
        <p:spPr>
          <a:xfrm>
            <a:off x="331567" y="3198055"/>
            <a:ext cx="5455917" cy="2455162"/>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E0DDAF3-A29E-0644-960C-8BC1F3AC7C52}"/>
              </a:ext>
            </a:extLst>
          </p:cNvPr>
          <p:cNvPicPr>
            <a:picLocks noChangeAspect="1"/>
          </p:cNvPicPr>
          <p:nvPr/>
        </p:nvPicPr>
        <p:blipFill>
          <a:blip r:embed="rId3"/>
          <a:stretch>
            <a:fillRect/>
          </a:stretch>
        </p:blipFill>
        <p:spPr>
          <a:xfrm>
            <a:off x="6445073" y="4023263"/>
            <a:ext cx="5455917" cy="804747"/>
          </a:xfrm>
          <a:prstGeom prst="rect">
            <a:avLst/>
          </a:prstGeom>
        </p:spPr>
      </p:pic>
    </p:spTree>
    <p:extLst>
      <p:ext uri="{BB962C8B-B14F-4D97-AF65-F5344CB8AC3E}">
        <p14:creationId xmlns:p14="http://schemas.microsoft.com/office/powerpoint/2010/main" val="13205172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E93635-690E-4C43-8D41-4F792C2F2BFD}"/>
              </a:ext>
            </a:extLst>
          </p:cNvPr>
          <p:cNvSpPr>
            <a:spLocks noGrp="1"/>
          </p:cNvSpPr>
          <p:nvPr>
            <p:ph type="title"/>
          </p:nvPr>
        </p:nvSpPr>
        <p:spPr>
          <a:xfrm>
            <a:off x="546351" y="433545"/>
            <a:ext cx="11139854" cy="930447"/>
          </a:xfrm>
          <a:prstGeom prst="ellipse">
            <a:avLst/>
          </a:prstGeom>
        </p:spPr>
        <p:txBody>
          <a:bodyPr vert="horz" lIns="91440" tIns="45720" rIns="91440" bIns="45720" rtlCol="0" anchor="b">
            <a:normAutofit fontScale="90000"/>
          </a:bodyPr>
          <a:lstStyle/>
          <a:p>
            <a:pPr algn="ctr"/>
            <a:r>
              <a:rPr lang="en-US" sz="2400" dirty="0">
                <a:solidFill>
                  <a:srgbClr val="FFFFFF"/>
                </a:solidFill>
              </a:rPr>
              <a:t>Now we are going to add ”routes” to our web server</a:t>
            </a:r>
            <a:br>
              <a:rPr lang="en-US" sz="2400" dirty="0">
                <a:solidFill>
                  <a:srgbClr val="FFFFFF"/>
                </a:solidFill>
              </a:rPr>
            </a:br>
            <a:r>
              <a:rPr lang="en-US" sz="2400" dirty="0">
                <a:solidFill>
                  <a:srgbClr val="FFFFFF"/>
                </a:solidFill>
              </a:rPr>
              <a:t>http://localhost:3000/lucky</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Content Placeholder 3">
            <a:extLst>
              <a:ext uri="{FF2B5EF4-FFF2-40B4-BE49-F238E27FC236}">
                <a16:creationId xmlns:a16="http://schemas.microsoft.com/office/drawing/2014/main" id="{0DEF4310-0491-6044-8488-4019DE97CA5D}"/>
              </a:ext>
            </a:extLst>
          </p:cNvPr>
          <p:cNvPicPr>
            <a:picLocks noGrp="1" noChangeAspect="1"/>
          </p:cNvPicPr>
          <p:nvPr>
            <p:ph idx="1"/>
          </p:nvPr>
        </p:nvPicPr>
        <p:blipFill>
          <a:blip r:embed="rId2"/>
          <a:stretch>
            <a:fillRect/>
          </a:stretch>
        </p:blipFill>
        <p:spPr>
          <a:xfrm>
            <a:off x="331567" y="2959359"/>
            <a:ext cx="5455917" cy="2932554"/>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D0CA5C61-54AA-564C-A34D-5E346D45350A}"/>
              </a:ext>
            </a:extLst>
          </p:cNvPr>
          <p:cNvPicPr>
            <a:picLocks noChangeAspect="1"/>
          </p:cNvPicPr>
          <p:nvPr/>
        </p:nvPicPr>
        <p:blipFill>
          <a:blip r:embed="rId3"/>
          <a:stretch>
            <a:fillRect/>
          </a:stretch>
        </p:blipFill>
        <p:spPr>
          <a:xfrm>
            <a:off x="6445073" y="3225335"/>
            <a:ext cx="5455917" cy="2400602"/>
          </a:xfrm>
          <a:prstGeom prst="rect">
            <a:avLst/>
          </a:prstGeom>
        </p:spPr>
      </p:pic>
      <p:sp>
        <p:nvSpPr>
          <p:cNvPr id="10" name="Right Arrow 9">
            <a:extLst>
              <a:ext uri="{FF2B5EF4-FFF2-40B4-BE49-F238E27FC236}">
                <a16:creationId xmlns:a16="http://schemas.microsoft.com/office/drawing/2014/main" id="{8BC68945-D3BF-1546-9278-4CA3C2F7AE61}"/>
              </a:ext>
            </a:extLst>
          </p:cNvPr>
          <p:cNvSpPr/>
          <p:nvPr/>
        </p:nvSpPr>
        <p:spPr>
          <a:xfrm>
            <a:off x="0" y="4425636"/>
            <a:ext cx="541867" cy="3077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1" name="Right Arrow 10">
            <a:extLst>
              <a:ext uri="{FF2B5EF4-FFF2-40B4-BE49-F238E27FC236}">
                <a16:creationId xmlns:a16="http://schemas.microsoft.com/office/drawing/2014/main" id="{4581770F-C861-7D4C-8E61-3FD1CB24E1C0}"/>
              </a:ext>
            </a:extLst>
          </p:cNvPr>
          <p:cNvSpPr/>
          <p:nvPr/>
        </p:nvSpPr>
        <p:spPr>
          <a:xfrm>
            <a:off x="7687733" y="3646702"/>
            <a:ext cx="541867" cy="3077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18962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40509-E5B5-4144-96BB-94DC0E084F34}"/>
              </a:ext>
            </a:extLst>
          </p:cNvPr>
          <p:cNvSpPr>
            <a:spLocks noGrp="1"/>
          </p:cNvSpPr>
          <p:nvPr>
            <p:ph type="title"/>
          </p:nvPr>
        </p:nvSpPr>
        <p:spPr/>
        <p:txBody>
          <a:bodyPr>
            <a:noAutofit/>
          </a:bodyPr>
          <a:lstStyle/>
          <a:p>
            <a:r>
              <a:rPr lang="en-US" sz="3200" dirty="0"/>
              <a:t>For debugging its sometimes useful to use curl to hit a Web Server </a:t>
            </a:r>
            <a:r>
              <a:rPr lang="en-US" sz="3200" dirty="0" err="1"/>
              <a:t>eg</a:t>
            </a:r>
            <a:r>
              <a:rPr lang="en-US" sz="3200" dirty="0"/>
              <a:t> from terminal we can type</a:t>
            </a:r>
            <a:br>
              <a:rPr lang="en-US" sz="3200" dirty="0"/>
            </a:br>
            <a:r>
              <a:rPr lang="en-US" sz="3200" dirty="0"/>
              <a:t>curl </a:t>
            </a:r>
            <a:r>
              <a:rPr lang="en-US" sz="3200" dirty="0">
                <a:hlinkClick r:id="rId2"/>
              </a:rPr>
              <a:t>http://localhost:3000/input/hello/me</a:t>
            </a:r>
            <a:r>
              <a:rPr lang="en-US" sz="3200" dirty="0"/>
              <a:t> </a:t>
            </a:r>
            <a:br>
              <a:rPr lang="en-US" sz="3200" dirty="0"/>
            </a:br>
            <a:r>
              <a:rPr lang="en-US" sz="3200" dirty="0"/>
              <a:t>this will create parameters</a:t>
            </a:r>
          </a:p>
        </p:txBody>
      </p:sp>
      <p:pic>
        <p:nvPicPr>
          <p:cNvPr id="5" name="Content Placeholder 4" descr="A screenshot of a cell phone&#13;&#10;&#13;&#10;Description automatically generated">
            <a:extLst>
              <a:ext uri="{FF2B5EF4-FFF2-40B4-BE49-F238E27FC236}">
                <a16:creationId xmlns:a16="http://schemas.microsoft.com/office/drawing/2014/main" id="{F14C8DCE-D6A3-A44D-B3F3-CFC5F950A68F}"/>
              </a:ext>
            </a:extLst>
          </p:cNvPr>
          <p:cNvPicPr>
            <a:picLocks noGrp="1" noChangeAspect="1"/>
          </p:cNvPicPr>
          <p:nvPr>
            <p:ph idx="1"/>
          </p:nvPr>
        </p:nvPicPr>
        <p:blipFill>
          <a:blip/>
          <a:stretch>
            <a:fillRect/>
          </a:stretch>
        </p:blipFill>
        <p:spPr>
          <a:xfrm>
            <a:off x="1530545" y="2141537"/>
            <a:ext cx="8678767" cy="4351338"/>
          </a:xfrm>
        </p:spPr>
      </p:pic>
    </p:spTree>
    <p:extLst>
      <p:ext uri="{BB962C8B-B14F-4D97-AF65-F5344CB8AC3E}">
        <p14:creationId xmlns:p14="http://schemas.microsoft.com/office/powerpoint/2010/main" val="12771851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152B5-670B-654D-B0AB-D3F76C113A92}"/>
              </a:ext>
            </a:extLst>
          </p:cNvPr>
          <p:cNvSpPr>
            <a:spLocks noGrp="1"/>
          </p:cNvSpPr>
          <p:nvPr>
            <p:ph type="title"/>
          </p:nvPr>
        </p:nvSpPr>
        <p:spPr>
          <a:xfrm>
            <a:off x="1524000" y="3011117"/>
            <a:ext cx="6466046" cy="1355750"/>
          </a:xfrm>
        </p:spPr>
        <p:txBody>
          <a:bodyPr vert="horz" lIns="91440" tIns="45720" rIns="91440" bIns="45720" rtlCol="0" anchor="b">
            <a:normAutofit/>
          </a:bodyPr>
          <a:lstStyle/>
          <a:p>
            <a:r>
              <a:rPr lang="en-US" sz="4600"/>
              <a:t>send and catch parameters </a:t>
            </a:r>
          </a:p>
        </p:txBody>
      </p:sp>
      <p:sp>
        <p:nvSpPr>
          <p:cNvPr id="3" name="Content Placeholder 2">
            <a:extLst>
              <a:ext uri="{FF2B5EF4-FFF2-40B4-BE49-F238E27FC236}">
                <a16:creationId xmlns:a16="http://schemas.microsoft.com/office/drawing/2014/main" id="{5567244E-1DC1-E147-8AA5-C9FF3CE915EC}"/>
              </a:ext>
            </a:extLst>
          </p:cNvPr>
          <p:cNvSpPr>
            <a:spLocks noGrp="1"/>
          </p:cNvSpPr>
          <p:nvPr>
            <p:ph idx="1"/>
          </p:nvPr>
        </p:nvSpPr>
        <p:spPr>
          <a:xfrm>
            <a:off x="1524000" y="4373823"/>
            <a:ext cx="6466046" cy="911117"/>
          </a:xfrm>
        </p:spPr>
        <p:txBody>
          <a:bodyPr vert="horz" lIns="91440" tIns="45720" rIns="91440" bIns="45720" rtlCol="0">
            <a:normAutofit/>
          </a:bodyPr>
          <a:lstStyle/>
          <a:p>
            <a:pPr marL="0" indent="0">
              <a:buNone/>
            </a:pPr>
            <a:r>
              <a:rPr lang="en-US" sz="2000"/>
              <a:t>Test using CURL</a:t>
            </a:r>
          </a:p>
        </p:txBody>
      </p:sp>
      <p:sp>
        <p:nvSpPr>
          <p:cNvPr id="11" name="Freeform 20">
            <a:extLst>
              <a:ext uri="{FF2B5EF4-FFF2-40B4-BE49-F238E27FC236}">
                <a16:creationId xmlns:a16="http://schemas.microsoft.com/office/drawing/2014/main" id="{F98E3466-2E91-4462-B52B-7D58B656D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2758"/>
            <a:ext cx="4522796" cy="2919017"/>
          </a:xfrm>
          <a:custGeom>
            <a:avLst/>
            <a:gdLst>
              <a:gd name="connsiteX0" fmla="*/ 0 w 4522796"/>
              <a:gd name="connsiteY0" fmla="*/ 2919017 h 2919017"/>
              <a:gd name="connsiteX1" fmla="*/ 4522796 w 4522796"/>
              <a:gd name="connsiteY1" fmla="*/ 2919017 h 2919017"/>
              <a:gd name="connsiteX2" fmla="*/ 3170909 w 4522796"/>
              <a:gd name="connsiteY2" fmla="*/ 0 h 2919017"/>
              <a:gd name="connsiteX3" fmla="*/ 0 w 4522796"/>
              <a:gd name="connsiteY3" fmla="*/ 0 h 2919017"/>
            </a:gdLst>
            <a:ahLst/>
            <a:cxnLst>
              <a:cxn ang="0">
                <a:pos x="connsiteX0" y="connsiteY0"/>
              </a:cxn>
              <a:cxn ang="0">
                <a:pos x="connsiteX1" y="connsiteY1"/>
              </a:cxn>
              <a:cxn ang="0">
                <a:pos x="connsiteX2" y="connsiteY2"/>
              </a:cxn>
              <a:cxn ang="0">
                <a:pos x="connsiteX3" y="connsiteY3"/>
              </a:cxn>
            </a:cxnLst>
            <a:rect l="l" t="t" r="r" b="b"/>
            <a:pathLst>
              <a:path w="4522796" h="2919017">
                <a:moveTo>
                  <a:pt x="0" y="2919017"/>
                </a:moveTo>
                <a:lnTo>
                  <a:pt x="4522796" y="2919017"/>
                </a:lnTo>
                <a:lnTo>
                  <a:pt x="3170909" y="0"/>
                </a:lnTo>
                <a:lnTo>
                  <a:pt x="0" y="0"/>
                </a:lnTo>
                <a:close/>
              </a:path>
            </a:pathLst>
          </a:custGeom>
          <a:solidFill>
            <a:srgbClr val="43675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pic>
        <p:nvPicPr>
          <p:cNvPr id="4" name="Picture 3">
            <a:extLst>
              <a:ext uri="{FF2B5EF4-FFF2-40B4-BE49-F238E27FC236}">
                <a16:creationId xmlns:a16="http://schemas.microsoft.com/office/drawing/2014/main" id="{B4B67C42-2FB9-2C4D-AC5B-28EDE42D5C8A}"/>
              </a:ext>
            </a:extLst>
          </p:cNvPr>
          <p:cNvPicPr>
            <a:picLocks noChangeAspect="1"/>
          </p:cNvPicPr>
          <p:nvPr/>
        </p:nvPicPr>
        <p:blipFill>
          <a:blip r:embed="rId2"/>
          <a:stretch>
            <a:fillRect/>
          </a:stretch>
        </p:blipFill>
        <p:spPr>
          <a:xfrm>
            <a:off x="2992637" y="604434"/>
            <a:ext cx="4997410" cy="1636652"/>
          </a:xfrm>
          <a:prstGeom prst="rect">
            <a:avLst/>
          </a:prstGeom>
        </p:spPr>
      </p:pic>
      <p:pic>
        <p:nvPicPr>
          <p:cNvPr id="6" name="Picture 5">
            <a:extLst>
              <a:ext uri="{FF2B5EF4-FFF2-40B4-BE49-F238E27FC236}">
                <a16:creationId xmlns:a16="http://schemas.microsoft.com/office/drawing/2014/main" id="{E976877F-0941-F441-89C1-12FA2200B23B}"/>
              </a:ext>
            </a:extLst>
          </p:cNvPr>
          <p:cNvPicPr>
            <a:picLocks noChangeAspect="1"/>
          </p:cNvPicPr>
          <p:nvPr/>
        </p:nvPicPr>
        <p:blipFill>
          <a:blip r:embed="rId3"/>
          <a:stretch>
            <a:fillRect/>
          </a:stretch>
        </p:blipFill>
        <p:spPr>
          <a:xfrm>
            <a:off x="7963385" y="1185024"/>
            <a:ext cx="3757183" cy="911117"/>
          </a:xfrm>
          <a:prstGeom prst="rect">
            <a:avLst/>
          </a:prstGeom>
        </p:spPr>
      </p:pic>
      <p:pic>
        <p:nvPicPr>
          <p:cNvPr id="5" name="Picture 4">
            <a:extLst>
              <a:ext uri="{FF2B5EF4-FFF2-40B4-BE49-F238E27FC236}">
                <a16:creationId xmlns:a16="http://schemas.microsoft.com/office/drawing/2014/main" id="{A399E863-0B18-2C4E-AA0B-92C8F1C115DE}"/>
              </a:ext>
            </a:extLst>
          </p:cNvPr>
          <p:cNvPicPr>
            <a:picLocks noChangeAspect="1"/>
          </p:cNvPicPr>
          <p:nvPr/>
        </p:nvPicPr>
        <p:blipFill>
          <a:blip r:embed="rId4"/>
          <a:stretch>
            <a:fillRect/>
          </a:stretch>
        </p:blipFill>
        <p:spPr>
          <a:xfrm>
            <a:off x="6005906" y="3704096"/>
            <a:ext cx="5629368" cy="605156"/>
          </a:xfrm>
          <a:prstGeom prst="rect">
            <a:avLst/>
          </a:prstGeom>
        </p:spPr>
      </p:pic>
      <p:sp>
        <p:nvSpPr>
          <p:cNvPr id="13" name="Freeform 12">
            <a:extLst>
              <a:ext uri="{FF2B5EF4-FFF2-40B4-BE49-F238E27FC236}">
                <a16:creationId xmlns:a16="http://schemas.microsoft.com/office/drawing/2014/main" id="{1F00C019-8FAE-476B-89FD-48D3C9F051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5448626"/>
            <a:ext cx="5925190" cy="1409374"/>
          </a:xfrm>
          <a:custGeom>
            <a:avLst/>
            <a:gdLst>
              <a:gd name="connsiteX0" fmla="*/ 652725 w 5925190"/>
              <a:gd name="connsiteY0" fmla="*/ 0 h 1409374"/>
              <a:gd name="connsiteX1" fmla="*/ 5925190 w 5925190"/>
              <a:gd name="connsiteY1" fmla="*/ 0 h 1409374"/>
              <a:gd name="connsiteX2" fmla="*/ 5925190 w 5925190"/>
              <a:gd name="connsiteY2" fmla="*/ 1409374 h 1409374"/>
              <a:gd name="connsiteX3" fmla="*/ 0 w 5925190"/>
              <a:gd name="connsiteY3" fmla="*/ 1409374 h 1409374"/>
            </a:gdLst>
            <a:ahLst/>
            <a:cxnLst>
              <a:cxn ang="0">
                <a:pos x="connsiteX0" y="connsiteY0"/>
              </a:cxn>
              <a:cxn ang="0">
                <a:pos x="connsiteX1" y="connsiteY1"/>
              </a:cxn>
              <a:cxn ang="0">
                <a:pos x="connsiteX2" y="connsiteY2"/>
              </a:cxn>
              <a:cxn ang="0">
                <a:pos x="connsiteX3" y="connsiteY3"/>
              </a:cxn>
            </a:cxnLst>
            <a:rect l="l" t="t" r="r" b="b"/>
            <a:pathLst>
              <a:path w="5925190" h="1409374">
                <a:moveTo>
                  <a:pt x="652725" y="0"/>
                </a:moveTo>
                <a:lnTo>
                  <a:pt x="5925190" y="0"/>
                </a:lnTo>
                <a:lnTo>
                  <a:pt x="5925190" y="1409374"/>
                </a:lnTo>
                <a:lnTo>
                  <a:pt x="0" y="1409374"/>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2">
            <a:extLst>
              <a:ext uri="{FF2B5EF4-FFF2-40B4-BE49-F238E27FC236}">
                <a16:creationId xmlns:a16="http://schemas.microsoft.com/office/drawing/2014/main" id="{E7B46AB0-49CD-4AB7-B8BA-7BD5CDBC9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448626"/>
            <a:ext cx="6754821" cy="1409374"/>
          </a:xfrm>
          <a:custGeom>
            <a:avLst/>
            <a:gdLst>
              <a:gd name="connsiteX0" fmla="*/ 0 w 6754821"/>
              <a:gd name="connsiteY0" fmla="*/ 0 h 1409374"/>
              <a:gd name="connsiteX1" fmla="*/ 6754821 w 6754821"/>
              <a:gd name="connsiteY1" fmla="*/ 0 h 1409374"/>
              <a:gd name="connsiteX2" fmla="*/ 6102096 w 6754821"/>
              <a:gd name="connsiteY2" fmla="*/ 1409374 h 1409374"/>
              <a:gd name="connsiteX3" fmla="*/ 0 w 6754821"/>
              <a:gd name="connsiteY3" fmla="*/ 1409374 h 1409374"/>
            </a:gdLst>
            <a:ahLst/>
            <a:cxnLst>
              <a:cxn ang="0">
                <a:pos x="connsiteX0" y="connsiteY0"/>
              </a:cxn>
              <a:cxn ang="0">
                <a:pos x="connsiteX1" y="connsiteY1"/>
              </a:cxn>
              <a:cxn ang="0">
                <a:pos x="connsiteX2" y="connsiteY2"/>
              </a:cxn>
              <a:cxn ang="0">
                <a:pos x="connsiteX3" y="connsiteY3"/>
              </a:cxn>
            </a:cxnLst>
            <a:rect l="l" t="t" r="r" b="b"/>
            <a:pathLst>
              <a:path w="6754821" h="1409374">
                <a:moveTo>
                  <a:pt x="0" y="0"/>
                </a:moveTo>
                <a:lnTo>
                  <a:pt x="6754821" y="0"/>
                </a:lnTo>
                <a:lnTo>
                  <a:pt x="6102096" y="1409374"/>
                </a:lnTo>
                <a:lnTo>
                  <a:pt x="0" y="1409374"/>
                </a:lnTo>
                <a:close/>
              </a:path>
            </a:pathLst>
          </a:cu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84293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0FB96EB-60FB-D748-8EC9-50FB16F25EC6}"/>
              </a:ext>
            </a:extLst>
          </p:cNvPr>
          <p:cNvSpPr>
            <a:spLocks noGrp="1"/>
          </p:cNvSpPr>
          <p:nvPr>
            <p:ph type="title"/>
          </p:nvPr>
        </p:nvSpPr>
        <p:spPr>
          <a:xfrm>
            <a:off x="640079" y="2053641"/>
            <a:ext cx="3669161" cy="2760098"/>
          </a:xfrm>
        </p:spPr>
        <p:txBody>
          <a:bodyPr>
            <a:normAutofit/>
          </a:bodyPr>
          <a:lstStyle/>
          <a:p>
            <a:r>
              <a:rPr lang="en-US">
                <a:solidFill>
                  <a:srgbClr val="FFFFFF"/>
                </a:solidFill>
              </a:rPr>
              <a:t>Using curl to POST data</a:t>
            </a:r>
          </a:p>
        </p:txBody>
      </p:sp>
      <p:sp>
        <p:nvSpPr>
          <p:cNvPr id="3" name="Content Placeholder 2">
            <a:extLst>
              <a:ext uri="{FF2B5EF4-FFF2-40B4-BE49-F238E27FC236}">
                <a16:creationId xmlns:a16="http://schemas.microsoft.com/office/drawing/2014/main" id="{7EFEC058-6064-494A-9BC4-6FF83BFE5B5E}"/>
              </a:ext>
            </a:extLst>
          </p:cNvPr>
          <p:cNvSpPr>
            <a:spLocks noGrp="1"/>
          </p:cNvSpPr>
          <p:nvPr>
            <p:ph idx="1"/>
          </p:nvPr>
        </p:nvSpPr>
        <p:spPr>
          <a:xfrm>
            <a:off x="6090574" y="801866"/>
            <a:ext cx="5306084" cy="5230634"/>
          </a:xfrm>
        </p:spPr>
        <p:txBody>
          <a:bodyPr anchor="ctr">
            <a:normAutofit/>
          </a:bodyPr>
          <a:lstStyle/>
          <a:p>
            <a:pPr marL="0" indent="0">
              <a:buNone/>
            </a:pPr>
            <a:r>
              <a:rPr lang="en-US" sz="2000">
                <a:solidFill>
                  <a:srgbClr val="000000"/>
                </a:solidFill>
              </a:rPr>
              <a:t>curl -d '{"quote":”hello-earthline", "author":”john"}' -H "Content-Type: application/json" -X POST </a:t>
            </a:r>
            <a:r>
              <a:rPr lang="en-US" sz="2000">
                <a:solidFill>
                  <a:srgbClr val="000000"/>
                </a:solidFill>
                <a:hlinkClick r:id="rId3">
                  <a:extLst>
                    <a:ext uri="{A12FA001-AC4F-418D-AE19-62706E023703}">
                      <ahyp:hlinkClr xmlns:ahyp="http://schemas.microsoft.com/office/drawing/2018/hyperlinkcolor" val="tx"/>
                    </a:ext>
                  </a:extLst>
                </a:hlinkClick>
              </a:rPr>
              <a:t>http://localhost:3000/input</a:t>
            </a:r>
            <a:endParaRPr lang="en-US" sz="2000">
              <a:solidFill>
                <a:srgbClr val="000000"/>
              </a:solidFill>
            </a:endParaRPr>
          </a:p>
          <a:p>
            <a:pPr marL="0" indent="0">
              <a:buNone/>
            </a:pPr>
            <a:endParaRPr lang="en-US" sz="2000">
              <a:solidFill>
                <a:srgbClr val="000000"/>
              </a:solidFill>
            </a:endParaRPr>
          </a:p>
          <a:p>
            <a:pPr marL="0" indent="0">
              <a:buNone/>
            </a:pPr>
            <a:r>
              <a:rPr lang="en-US" sz="2000">
                <a:solidFill>
                  <a:srgbClr val="000000"/>
                </a:solidFill>
              </a:rPr>
              <a:t>In App add the following “route”</a:t>
            </a:r>
            <a:br>
              <a:rPr lang="en-US" sz="2000">
                <a:solidFill>
                  <a:srgbClr val="000000"/>
                </a:solidFill>
              </a:rPr>
            </a:br>
            <a:endParaRPr lang="en-US" sz="2000">
              <a:solidFill>
                <a:srgbClr val="000000"/>
              </a:solidFill>
            </a:endParaRPr>
          </a:p>
          <a:p>
            <a:pPr marL="0" indent="0">
              <a:buNone/>
            </a:pPr>
            <a:r>
              <a:rPr lang="en-US" sz="2000" b="1">
                <a:solidFill>
                  <a:srgbClr val="000000"/>
                </a:solidFill>
              </a:rPr>
              <a:t>app.post('/input', function(req,res){</a:t>
            </a:r>
          </a:p>
          <a:p>
            <a:pPr marL="0" indent="0">
              <a:buNone/>
            </a:pPr>
            <a:r>
              <a:rPr lang="en-US" sz="2000" b="1">
                <a:solidFill>
                  <a:srgbClr val="000000"/>
                </a:solidFill>
              </a:rPr>
              <a:t>     console.log(JSON.stringify(req.body));</a:t>
            </a:r>
          </a:p>
          <a:p>
            <a:pPr marL="0" indent="0">
              <a:buNone/>
            </a:pPr>
            <a:r>
              <a:rPr lang="en-US" sz="2000" b="1">
                <a:solidFill>
                  <a:srgbClr val="000000"/>
                </a:solidFill>
              </a:rPr>
              <a:t>    res.send ({</a:t>
            </a:r>
          </a:p>
          <a:p>
            <a:pPr marL="0" indent="0">
              <a:buNone/>
            </a:pPr>
            <a:r>
              <a:rPr lang="en-US" sz="2000" b="1">
                <a:solidFill>
                  <a:srgbClr val="000000"/>
                </a:solidFill>
              </a:rPr>
              <a:t>        quote : req.body.quote,</a:t>
            </a:r>
          </a:p>
          <a:p>
            <a:pPr marL="0" indent="0">
              <a:buNone/>
            </a:pPr>
            <a:r>
              <a:rPr lang="en-US" sz="2000" b="1">
                <a:solidFill>
                  <a:srgbClr val="000000"/>
                </a:solidFill>
              </a:rPr>
              <a:t>        author : req.body.author   </a:t>
            </a:r>
          </a:p>
          <a:p>
            <a:pPr marL="0" indent="0">
              <a:buNone/>
            </a:pPr>
            <a:r>
              <a:rPr lang="en-US" sz="2000" b="1">
                <a:solidFill>
                  <a:srgbClr val="000000"/>
                </a:solidFill>
              </a:rPr>
              <a:t>    });</a:t>
            </a:r>
          </a:p>
          <a:p>
            <a:pPr marL="0" indent="0">
              <a:buNone/>
            </a:pPr>
            <a:r>
              <a:rPr lang="en-US" sz="2000" b="1">
                <a:solidFill>
                  <a:srgbClr val="000000"/>
                </a:solidFill>
              </a:rPr>
              <a:t>});</a:t>
            </a:r>
          </a:p>
          <a:p>
            <a:endParaRPr lang="en-US" sz="2000">
              <a:solidFill>
                <a:srgbClr val="000000"/>
              </a:solidFill>
            </a:endParaRPr>
          </a:p>
        </p:txBody>
      </p:sp>
    </p:spTree>
    <p:extLst>
      <p:ext uri="{BB962C8B-B14F-4D97-AF65-F5344CB8AC3E}">
        <p14:creationId xmlns:p14="http://schemas.microsoft.com/office/powerpoint/2010/main" val="30979327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FD082-18DA-5A4E-BA34-D90C7D474471}"/>
              </a:ext>
            </a:extLst>
          </p:cNvPr>
          <p:cNvSpPr>
            <a:spLocks noGrp="1"/>
          </p:cNvSpPr>
          <p:nvPr>
            <p:ph type="title"/>
          </p:nvPr>
        </p:nvSpPr>
        <p:spPr>
          <a:xfrm>
            <a:off x="655320" y="365125"/>
            <a:ext cx="5120114" cy="1692794"/>
          </a:xfrm>
        </p:spPr>
        <p:txBody>
          <a:bodyPr>
            <a:normAutofit/>
          </a:bodyPr>
          <a:lstStyle/>
          <a:p>
            <a:r>
              <a:rPr lang="en-US"/>
              <a:t>Dealing with Complexity</a:t>
            </a:r>
          </a:p>
        </p:txBody>
      </p:sp>
      <p:cxnSp>
        <p:nvCxnSpPr>
          <p:cNvPr id="41" name="Straight Arrow Connector 4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6DA078A-01A7-3549-891F-4868F6940800}"/>
              </a:ext>
            </a:extLst>
          </p:cNvPr>
          <p:cNvSpPr>
            <a:spLocks noGrp="1"/>
          </p:cNvSpPr>
          <p:nvPr>
            <p:ph idx="1"/>
          </p:nvPr>
        </p:nvSpPr>
        <p:spPr>
          <a:xfrm>
            <a:off x="655321" y="2575034"/>
            <a:ext cx="5120113" cy="3462228"/>
          </a:xfrm>
        </p:spPr>
        <p:txBody>
          <a:bodyPr>
            <a:normAutofit/>
          </a:bodyPr>
          <a:lstStyle/>
          <a:p>
            <a:pPr marL="0" indent="0">
              <a:buNone/>
            </a:pPr>
            <a:r>
              <a:rPr lang="en-US" dirty="0"/>
              <a:t>Modules/Components</a:t>
            </a:r>
          </a:p>
          <a:p>
            <a:pPr marL="0" indent="0">
              <a:buNone/>
            </a:pPr>
            <a:endParaRPr lang="en-US" dirty="0"/>
          </a:p>
          <a:p>
            <a:pPr marL="0" indent="0">
              <a:buNone/>
            </a:pPr>
            <a:r>
              <a:rPr lang="en-US" dirty="0"/>
              <a:t>Abstraction</a:t>
            </a:r>
          </a:p>
        </p:txBody>
      </p:sp>
      <p:pic>
        <p:nvPicPr>
          <p:cNvPr id="4" name="Picture 3" descr="A close up of a watch&#13;&#10;&#13;&#10;Description automatically generated">
            <a:extLst>
              <a:ext uri="{FF2B5EF4-FFF2-40B4-BE49-F238E27FC236}">
                <a16:creationId xmlns:a16="http://schemas.microsoft.com/office/drawing/2014/main" id="{BC3A58F2-BA7B-934A-8802-FE070E0A72B7}"/>
              </a:ext>
            </a:extLst>
          </p:cNvPr>
          <p:cNvPicPr>
            <a:picLocks noChangeAspect="1"/>
          </p:cNvPicPr>
          <p:nvPr/>
        </p:nvPicPr>
        <p:blipFill rotWithShape="1">
          <a:blip r:embed="rId2"/>
          <a:srcRect l="31988" r="15770" b="-1"/>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3214178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9725668-61AB-8B42-AC6B-EFB793648151}"/>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3000" kern="1200">
                <a:solidFill>
                  <a:srgbClr val="FFFFFF"/>
                </a:solidFill>
                <a:latin typeface="+mj-lt"/>
                <a:ea typeface="+mj-ea"/>
                <a:cs typeface="+mj-cs"/>
              </a:rPr>
              <a:t>FireBase</a:t>
            </a:r>
            <a:r>
              <a:rPr lang="en-US" sz="3000" kern="1200" dirty="0">
                <a:solidFill>
                  <a:srgbClr val="FFFFFF"/>
                </a:solidFill>
                <a:latin typeface="+mj-lt"/>
                <a:ea typeface="+mj-ea"/>
                <a:cs typeface="+mj-cs"/>
              </a:rPr>
              <a:t> Data Store</a:t>
            </a:r>
            <a:br>
              <a:rPr lang="en-US" sz="3000" kern="1200" dirty="0">
                <a:solidFill>
                  <a:srgbClr val="FFFFFF"/>
                </a:solidFill>
                <a:latin typeface="+mj-lt"/>
                <a:ea typeface="+mj-ea"/>
                <a:cs typeface="+mj-cs"/>
              </a:rPr>
            </a:br>
            <a:r>
              <a:rPr lang="en-US" sz="3000" kern="1200" dirty="0">
                <a:solidFill>
                  <a:srgbClr val="FFFFFF"/>
                </a:solidFill>
                <a:latin typeface="+mj-lt"/>
                <a:ea typeface="+mj-ea"/>
                <a:cs typeface="+mj-cs"/>
              </a:rPr>
              <a:t>https://</a:t>
            </a:r>
            <a:r>
              <a:rPr lang="en-US" sz="3000" kern="1200">
                <a:solidFill>
                  <a:srgbClr val="FFFFFF"/>
                </a:solidFill>
                <a:latin typeface="+mj-lt"/>
                <a:ea typeface="+mj-ea"/>
                <a:cs typeface="+mj-cs"/>
              </a:rPr>
              <a:t>youtu.be</a:t>
            </a:r>
            <a:r>
              <a:rPr lang="en-US" sz="3000" kern="1200" dirty="0">
                <a:solidFill>
                  <a:srgbClr val="FFFFFF"/>
                </a:solidFill>
                <a:latin typeface="+mj-lt"/>
                <a:ea typeface="+mj-ea"/>
                <a:cs typeface="+mj-cs"/>
              </a:rPr>
              <a:t>/pXFMQAl6XBM</a:t>
            </a:r>
          </a:p>
        </p:txBody>
      </p:sp>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2" name="Content Placeholder 8">
            <a:extLst>
              <a:ext uri="{FF2B5EF4-FFF2-40B4-BE49-F238E27FC236}">
                <a16:creationId xmlns:a16="http://schemas.microsoft.com/office/drawing/2014/main" id="{66965FB9-9E51-A348-B772-224919C05181}"/>
              </a:ext>
            </a:extLst>
          </p:cNvPr>
          <p:cNvPicPr>
            <a:picLocks noGrp="1" noChangeAspect="1"/>
          </p:cNvPicPr>
          <p:nvPr>
            <p:ph idx="1"/>
          </p:nvPr>
        </p:nvPicPr>
        <p:blipFill>
          <a:blip r:embed="rId2"/>
          <a:stretch>
            <a:fillRect/>
          </a:stretch>
        </p:blipFill>
        <p:spPr>
          <a:xfrm>
            <a:off x="320040" y="2971030"/>
            <a:ext cx="11496821" cy="3075399"/>
          </a:xfrm>
          <a:prstGeom prst="rect">
            <a:avLst/>
          </a:prstGeom>
        </p:spPr>
      </p:pic>
    </p:spTree>
    <p:extLst>
      <p:ext uri="{BB962C8B-B14F-4D97-AF65-F5344CB8AC3E}">
        <p14:creationId xmlns:p14="http://schemas.microsoft.com/office/powerpoint/2010/main" val="2774528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C771B-3F31-8C4E-95FF-B80635862105}"/>
              </a:ext>
            </a:extLst>
          </p:cNvPr>
          <p:cNvSpPr>
            <a:spLocks noGrp="1"/>
          </p:cNvSpPr>
          <p:nvPr>
            <p:ph type="title"/>
          </p:nvPr>
        </p:nvSpPr>
        <p:spPr/>
        <p:txBody>
          <a:bodyPr/>
          <a:lstStyle/>
          <a:p>
            <a:r>
              <a:rPr lang="en-US" dirty="0"/>
              <a:t>Chat Application</a:t>
            </a:r>
          </a:p>
        </p:txBody>
      </p:sp>
      <p:sp>
        <p:nvSpPr>
          <p:cNvPr id="3" name="Content Placeholder 2">
            <a:extLst>
              <a:ext uri="{FF2B5EF4-FFF2-40B4-BE49-F238E27FC236}">
                <a16:creationId xmlns:a16="http://schemas.microsoft.com/office/drawing/2014/main" id="{E9D67606-385D-AE4C-B97B-C9811AB1962E}"/>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1D7D81D4-CB64-8749-893A-526428045DA3}"/>
              </a:ext>
            </a:extLst>
          </p:cNvPr>
          <p:cNvPicPr>
            <a:picLocks noChangeAspect="1"/>
          </p:cNvPicPr>
          <p:nvPr/>
        </p:nvPicPr>
        <p:blipFill>
          <a:blip r:embed="rId2"/>
          <a:stretch>
            <a:fillRect/>
          </a:stretch>
        </p:blipFill>
        <p:spPr>
          <a:xfrm>
            <a:off x="232833" y="1690688"/>
            <a:ext cx="8610600" cy="5029200"/>
          </a:xfrm>
          <a:prstGeom prst="rect">
            <a:avLst/>
          </a:prstGeom>
        </p:spPr>
      </p:pic>
      <p:sp>
        <p:nvSpPr>
          <p:cNvPr id="5" name="Cloud 4">
            <a:extLst>
              <a:ext uri="{FF2B5EF4-FFF2-40B4-BE49-F238E27FC236}">
                <a16:creationId xmlns:a16="http://schemas.microsoft.com/office/drawing/2014/main" id="{0D63443D-C645-DE4E-BAB9-EDC3D5BAEB7B}"/>
              </a:ext>
            </a:extLst>
          </p:cNvPr>
          <p:cNvSpPr/>
          <p:nvPr/>
        </p:nvSpPr>
        <p:spPr>
          <a:xfrm>
            <a:off x="6728512" y="811632"/>
            <a:ext cx="1604154" cy="1073098"/>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Can 5">
            <a:extLst>
              <a:ext uri="{FF2B5EF4-FFF2-40B4-BE49-F238E27FC236}">
                <a16:creationId xmlns:a16="http://schemas.microsoft.com/office/drawing/2014/main" id="{2FB53B14-6931-344E-873D-F2A0261731F2}"/>
              </a:ext>
            </a:extLst>
          </p:cNvPr>
          <p:cNvSpPr/>
          <p:nvPr/>
        </p:nvSpPr>
        <p:spPr>
          <a:xfrm>
            <a:off x="7082347" y="1036127"/>
            <a:ext cx="901700" cy="66438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C0C8E810-F236-0340-9C7F-0A07B98ED00B}"/>
              </a:ext>
            </a:extLst>
          </p:cNvPr>
          <p:cNvSpPr txBox="1">
            <a:spLocks/>
          </p:cNvSpPr>
          <p:nvPr/>
        </p:nvSpPr>
        <p:spPr>
          <a:xfrm>
            <a:off x="8319160" y="939431"/>
            <a:ext cx="2085023" cy="68979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err="1"/>
              <a:t>FireBase</a:t>
            </a:r>
            <a:r>
              <a:rPr lang="en-US" dirty="0"/>
              <a:t> </a:t>
            </a:r>
            <a:r>
              <a:rPr lang="en-US" dirty="0" err="1"/>
              <a:t>DataStore</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8" name="Graphic 7" descr="Laptop">
            <a:extLst>
              <a:ext uri="{FF2B5EF4-FFF2-40B4-BE49-F238E27FC236}">
                <a16:creationId xmlns:a16="http://schemas.microsoft.com/office/drawing/2014/main" id="{DFC934AD-6007-9346-9FB0-422DAB38B6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79568" y="-13793"/>
            <a:ext cx="1032863" cy="1032863"/>
          </a:xfrm>
          <a:prstGeom prst="rect">
            <a:avLst/>
          </a:prstGeom>
        </p:spPr>
      </p:pic>
      <p:pic>
        <p:nvPicPr>
          <p:cNvPr id="9" name="Graphic 8" descr="Laptop">
            <a:extLst>
              <a:ext uri="{FF2B5EF4-FFF2-40B4-BE49-F238E27FC236}">
                <a16:creationId xmlns:a16="http://schemas.microsoft.com/office/drawing/2014/main" id="{5DCB03EC-0A51-3849-81E4-69167538F5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82184" y="77603"/>
            <a:ext cx="1032863" cy="1032863"/>
          </a:xfrm>
          <a:prstGeom prst="rect">
            <a:avLst/>
          </a:prstGeom>
        </p:spPr>
      </p:pic>
      <p:pic>
        <p:nvPicPr>
          <p:cNvPr id="10" name="Graphic 9" descr="Laptop">
            <a:extLst>
              <a:ext uri="{FF2B5EF4-FFF2-40B4-BE49-F238E27FC236}">
                <a16:creationId xmlns:a16="http://schemas.microsoft.com/office/drawing/2014/main" id="{9F73E785-8A85-A94F-9C85-3C9C0307FB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65753" y="1660774"/>
            <a:ext cx="1032863" cy="1032863"/>
          </a:xfrm>
          <a:prstGeom prst="rect">
            <a:avLst/>
          </a:prstGeom>
        </p:spPr>
      </p:pic>
      <p:pic>
        <p:nvPicPr>
          <p:cNvPr id="11" name="Graphic 10" descr="Laptop">
            <a:extLst>
              <a:ext uri="{FF2B5EF4-FFF2-40B4-BE49-F238E27FC236}">
                <a16:creationId xmlns:a16="http://schemas.microsoft.com/office/drawing/2014/main" id="{7F7D862A-640F-3947-BF8D-C4DEB825F4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87345" y="981913"/>
            <a:ext cx="1032863" cy="1032863"/>
          </a:xfrm>
          <a:prstGeom prst="rect">
            <a:avLst/>
          </a:prstGeom>
        </p:spPr>
      </p:pic>
    </p:spTree>
    <p:extLst>
      <p:ext uri="{BB962C8B-B14F-4D97-AF65-F5344CB8AC3E}">
        <p14:creationId xmlns:p14="http://schemas.microsoft.com/office/powerpoint/2010/main" val="10133581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1716D74-69FA-1044-AB3C-FD923C1A1467}"/>
              </a:ext>
            </a:extLst>
          </p:cNvPr>
          <p:cNvSpPr>
            <a:spLocks noGrp="1"/>
          </p:cNvSpPr>
          <p:nvPr>
            <p:ph type="title"/>
          </p:nvPr>
        </p:nvSpPr>
        <p:spPr>
          <a:xfrm>
            <a:off x="640079" y="2053641"/>
            <a:ext cx="3669161" cy="2760098"/>
          </a:xfrm>
        </p:spPr>
        <p:txBody>
          <a:bodyPr>
            <a:normAutofit/>
          </a:bodyPr>
          <a:lstStyle/>
          <a:p>
            <a:r>
              <a:rPr lang="en-US" sz="3700">
                <a:solidFill>
                  <a:srgbClr val="FFFFFF"/>
                </a:solidFill>
              </a:rPr>
              <a:t>You are going to use my FireBase Data Store so copy the code opposite</a:t>
            </a:r>
          </a:p>
        </p:txBody>
      </p:sp>
      <p:sp>
        <p:nvSpPr>
          <p:cNvPr id="3" name="Content Placeholder 2">
            <a:extLst>
              <a:ext uri="{FF2B5EF4-FFF2-40B4-BE49-F238E27FC236}">
                <a16:creationId xmlns:a16="http://schemas.microsoft.com/office/drawing/2014/main" id="{7E6CE9F2-5ED2-494D-BF4F-3F4351A44C73}"/>
              </a:ext>
            </a:extLst>
          </p:cNvPr>
          <p:cNvSpPr>
            <a:spLocks noGrp="1"/>
          </p:cNvSpPr>
          <p:nvPr>
            <p:ph idx="1"/>
          </p:nvPr>
        </p:nvSpPr>
        <p:spPr>
          <a:xfrm>
            <a:off x="6090574" y="801866"/>
            <a:ext cx="5306084" cy="5230634"/>
          </a:xfrm>
        </p:spPr>
        <p:txBody>
          <a:bodyPr anchor="ctr">
            <a:normAutofit/>
          </a:bodyPr>
          <a:lstStyle/>
          <a:p>
            <a:pPr marL="0" indent="0">
              <a:buNone/>
            </a:pPr>
            <a:r>
              <a:rPr lang="en-US" sz="1700">
                <a:solidFill>
                  <a:srgbClr val="000000"/>
                </a:solidFill>
              </a:rPr>
              <a:t>&lt;script&gt;</a:t>
            </a:r>
          </a:p>
          <a:p>
            <a:pPr marL="0" indent="0">
              <a:buNone/>
            </a:pPr>
            <a:r>
              <a:rPr lang="en-US" sz="1700">
                <a:solidFill>
                  <a:srgbClr val="000000"/>
                </a:solidFill>
              </a:rPr>
              <a:t>    // Initialize Firebase</a:t>
            </a:r>
          </a:p>
          <a:p>
            <a:pPr marL="0" indent="0">
              <a:buNone/>
            </a:pPr>
            <a:r>
              <a:rPr lang="en-US" sz="1700">
                <a:solidFill>
                  <a:srgbClr val="000000"/>
                </a:solidFill>
              </a:rPr>
              <a:t>    var config = {</a:t>
            </a:r>
          </a:p>
          <a:p>
            <a:pPr marL="0" indent="0">
              <a:buNone/>
            </a:pPr>
            <a:r>
              <a:rPr lang="en-US" sz="1700">
                <a:solidFill>
                  <a:srgbClr val="000000"/>
                </a:solidFill>
              </a:rPr>
              <a:t>        apiKey: "AIzaSyAVQLaGLhKu3DNssy3g7IuihPKQkuwASxY",</a:t>
            </a:r>
          </a:p>
          <a:p>
            <a:pPr marL="0" indent="0">
              <a:buNone/>
            </a:pPr>
            <a:r>
              <a:rPr lang="en-US" sz="1700">
                <a:solidFill>
                  <a:srgbClr val="000000"/>
                </a:solidFill>
              </a:rPr>
              <a:t>        authDomain: "chatapp-c509e.firebaseapp.com",</a:t>
            </a:r>
          </a:p>
          <a:p>
            <a:pPr marL="0" indent="0">
              <a:buNone/>
            </a:pPr>
            <a:r>
              <a:rPr lang="en-US" sz="1700">
                <a:solidFill>
                  <a:srgbClr val="000000"/>
                </a:solidFill>
              </a:rPr>
              <a:t>        databaseURL: "https://chatapp-c509e.firebaseio.com",</a:t>
            </a:r>
          </a:p>
          <a:p>
            <a:pPr marL="0" indent="0">
              <a:buNone/>
            </a:pPr>
            <a:r>
              <a:rPr lang="en-US" sz="1700">
                <a:solidFill>
                  <a:srgbClr val="000000"/>
                </a:solidFill>
              </a:rPr>
              <a:t>        projectId: "chatapp-c509e",</a:t>
            </a:r>
          </a:p>
          <a:p>
            <a:pPr marL="0" indent="0">
              <a:buNone/>
            </a:pPr>
            <a:r>
              <a:rPr lang="en-US" sz="1700">
                <a:solidFill>
                  <a:srgbClr val="000000"/>
                </a:solidFill>
              </a:rPr>
              <a:t>        storageBucket: "",</a:t>
            </a:r>
          </a:p>
          <a:p>
            <a:pPr marL="0" indent="0">
              <a:buNone/>
            </a:pPr>
            <a:r>
              <a:rPr lang="en-US" sz="1700">
                <a:solidFill>
                  <a:srgbClr val="000000"/>
                </a:solidFill>
              </a:rPr>
              <a:t>        messagingSenderId: "363342895005"</a:t>
            </a:r>
          </a:p>
          <a:p>
            <a:pPr marL="0" indent="0">
              <a:buNone/>
            </a:pPr>
            <a:r>
              <a:rPr lang="en-US" sz="1700">
                <a:solidFill>
                  <a:srgbClr val="000000"/>
                </a:solidFill>
              </a:rPr>
              <a:t>    };</a:t>
            </a:r>
          </a:p>
          <a:p>
            <a:pPr marL="0" indent="0">
              <a:buNone/>
            </a:pPr>
            <a:r>
              <a:rPr lang="en-US" sz="1700">
                <a:solidFill>
                  <a:srgbClr val="000000"/>
                </a:solidFill>
              </a:rPr>
              <a:t>    firebase.initializeApp(config);</a:t>
            </a:r>
          </a:p>
          <a:p>
            <a:pPr marL="0" indent="0">
              <a:buNone/>
            </a:pPr>
            <a:r>
              <a:rPr lang="en-US" sz="1700">
                <a:solidFill>
                  <a:srgbClr val="000000"/>
                </a:solidFill>
              </a:rPr>
              <a:t>&lt;/script&gt;</a:t>
            </a:r>
          </a:p>
        </p:txBody>
      </p:sp>
    </p:spTree>
    <p:extLst>
      <p:ext uri="{BB962C8B-B14F-4D97-AF65-F5344CB8AC3E}">
        <p14:creationId xmlns:p14="http://schemas.microsoft.com/office/powerpoint/2010/main" val="955200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9373340-3900-BE4B-B843-8953C938A468}"/>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Exercise in class - Chat App - clone from  </a:t>
            </a:r>
            <a:r>
              <a:rPr lang="en-US" sz="4000" dirty="0">
                <a:solidFill>
                  <a:schemeClr val="bg1"/>
                </a:solidFill>
                <a:hlinkClick r:id="rId3">
                  <a:extLst>
                    <a:ext uri="{A12FA001-AC4F-418D-AE19-62706E023703}">
                      <ahyp:hlinkClr xmlns:ahyp="http://schemas.microsoft.com/office/drawing/2018/hyperlinkcolor" val="tx"/>
                    </a:ext>
                  </a:extLst>
                </a:hlinkClick>
              </a:rPr>
              <a:t>https://github.com/johntango/chatFirebase</a:t>
            </a:r>
            <a:r>
              <a:rPr lang="en-US" sz="4000" dirty="0">
                <a:solidFill>
                  <a:schemeClr val="bg1"/>
                </a:solidFill>
              </a:rPr>
              <a:t> </a:t>
            </a:r>
          </a:p>
        </p:txBody>
      </p:sp>
      <p:graphicFrame>
        <p:nvGraphicFramePr>
          <p:cNvPr id="5" name="Content Placeholder 2">
            <a:extLst>
              <a:ext uri="{FF2B5EF4-FFF2-40B4-BE49-F238E27FC236}">
                <a16:creationId xmlns:a16="http://schemas.microsoft.com/office/drawing/2014/main" id="{7C67BAA7-23A2-4BDD-9763-A15ECE109DA1}"/>
              </a:ext>
            </a:extLst>
          </p:cNvPr>
          <p:cNvGraphicFramePr>
            <a:graphicFrameLocks noGrp="1"/>
          </p:cNvGraphicFramePr>
          <p:nvPr>
            <p:ph idx="1"/>
            <p:extLst>
              <p:ext uri="{D42A27DB-BD31-4B8C-83A1-F6EECF244321}">
                <p14:modId xmlns:p14="http://schemas.microsoft.com/office/powerpoint/2010/main" val="2787388446"/>
              </p:ext>
            </p:extLst>
          </p:nvPr>
        </p:nvGraphicFramePr>
        <p:xfrm>
          <a:off x="1036320" y="2899956"/>
          <a:ext cx="10119360" cy="31313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349968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Left Arrow 6">
            <a:extLst>
              <a:ext uri="{FF2B5EF4-FFF2-40B4-BE49-F238E27FC236}">
                <a16:creationId xmlns:a16="http://schemas.microsoft.com/office/drawing/2014/main" id="{D3F61BED-4596-244A-81CB-668A934E0E71}"/>
              </a:ext>
            </a:extLst>
          </p:cNvPr>
          <p:cNvSpPr/>
          <p:nvPr/>
        </p:nvSpPr>
        <p:spPr>
          <a:xfrm rot="8928772">
            <a:off x="2865957" y="3278990"/>
            <a:ext cx="1363103" cy="28943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loud 7">
            <a:extLst>
              <a:ext uri="{FF2B5EF4-FFF2-40B4-BE49-F238E27FC236}">
                <a16:creationId xmlns:a16="http://schemas.microsoft.com/office/drawing/2014/main" id="{2E262C56-EF35-F842-A4D1-5232E17349E6}"/>
              </a:ext>
            </a:extLst>
          </p:cNvPr>
          <p:cNvSpPr/>
          <p:nvPr/>
        </p:nvSpPr>
        <p:spPr>
          <a:xfrm>
            <a:off x="6826727" y="1736035"/>
            <a:ext cx="4213562" cy="2792895"/>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0" name="Cloud 9">
            <a:extLst>
              <a:ext uri="{FF2B5EF4-FFF2-40B4-BE49-F238E27FC236}">
                <a16:creationId xmlns:a16="http://schemas.microsoft.com/office/drawing/2014/main" id="{4985BC63-387D-6A43-8AEA-5B1D9A96E24E}"/>
              </a:ext>
            </a:extLst>
          </p:cNvPr>
          <p:cNvSpPr/>
          <p:nvPr/>
        </p:nvSpPr>
        <p:spPr>
          <a:xfrm>
            <a:off x="4229545" y="2108785"/>
            <a:ext cx="2159389" cy="1343969"/>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3668394-DF11-D145-8CFD-8D47F2624653}"/>
              </a:ext>
            </a:extLst>
          </p:cNvPr>
          <p:cNvPicPr>
            <a:picLocks noChangeAspect="1"/>
          </p:cNvPicPr>
          <p:nvPr/>
        </p:nvPicPr>
        <p:blipFill>
          <a:blip r:embed="rId3"/>
          <a:stretch>
            <a:fillRect/>
          </a:stretch>
        </p:blipFill>
        <p:spPr>
          <a:xfrm>
            <a:off x="8782820" y="3550295"/>
            <a:ext cx="1366220" cy="444500"/>
          </a:xfrm>
          <a:prstGeom prst="rect">
            <a:avLst/>
          </a:prstGeom>
        </p:spPr>
      </p:pic>
      <p:sp>
        <p:nvSpPr>
          <p:cNvPr id="18" name="Content Placeholder 2">
            <a:extLst>
              <a:ext uri="{FF2B5EF4-FFF2-40B4-BE49-F238E27FC236}">
                <a16:creationId xmlns:a16="http://schemas.microsoft.com/office/drawing/2014/main" id="{4E833653-7FDB-E54D-BFC7-F48179E8B7E0}"/>
              </a:ext>
            </a:extLst>
          </p:cNvPr>
          <p:cNvSpPr txBox="1">
            <a:spLocks/>
          </p:cNvSpPr>
          <p:nvPr/>
        </p:nvSpPr>
        <p:spPr>
          <a:xfrm>
            <a:off x="8695961" y="3182223"/>
            <a:ext cx="1702582" cy="39794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EC2 Server</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19" name="Content Placeholder 2">
            <a:extLst>
              <a:ext uri="{FF2B5EF4-FFF2-40B4-BE49-F238E27FC236}">
                <a16:creationId xmlns:a16="http://schemas.microsoft.com/office/drawing/2014/main" id="{35B13FE8-D589-D24B-BD25-3DE70304233E}"/>
              </a:ext>
            </a:extLst>
          </p:cNvPr>
          <p:cNvSpPr txBox="1">
            <a:spLocks/>
          </p:cNvSpPr>
          <p:nvPr/>
        </p:nvSpPr>
        <p:spPr>
          <a:xfrm>
            <a:off x="8429356" y="1467828"/>
            <a:ext cx="2085023" cy="6897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AWS Cloud</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22" name="Content Placeholder 2">
            <a:extLst>
              <a:ext uri="{FF2B5EF4-FFF2-40B4-BE49-F238E27FC236}">
                <a16:creationId xmlns:a16="http://schemas.microsoft.com/office/drawing/2014/main" id="{C49839CC-C675-F642-A9F2-CE03756ACA98}"/>
              </a:ext>
            </a:extLst>
          </p:cNvPr>
          <p:cNvSpPr txBox="1">
            <a:spLocks/>
          </p:cNvSpPr>
          <p:nvPr/>
        </p:nvSpPr>
        <p:spPr>
          <a:xfrm>
            <a:off x="4667338" y="1539976"/>
            <a:ext cx="2085023" cy="6897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GitHub</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32" name="Graphic 31" descr="Laptop">
            <a:extLst>
              <a:ext uri="{FF2B5EF4-FFF2-40B4-BE49-F238E27FC236}">
                <a16:creationId xmlns:a16="http://schemas.microsoft.com/office/drawing/2014/main" id="{BF8544CD-3D7B-884B-98E6-35935EF5E9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56652" y="3550295"/>
            <a:ext cx="1032863" cy="1032863"/>
          </a:xfrm>
          <a:prstGeom prst="rect">
            <a:avLst/>
          </a:prstGeom>
        </p:spPr>
      </p:pic>
      <p:pic>
        <p:nvPicPr>
          <p:cNvPr id="14" name="Picture 13">
            <a:extLst>
              <a:ext uri="{FF2B5EF4-FFF2-40B4-BE49-F238E27FC236}">
                <a16:creationId xmlns:a16="http://schemas.microsoft.com/office/drawing/2014/main" id="{3E6F47DA-3C4C-114C-B805-36B180597140}"/>
              </a:ext>
            </a:extLst>
          </p:cNvPr>
          <p:cNvPicPr>
            <a:picLocks noChangeAspect="1"/>
          </p:cNvPicPr>
          <p:nvPr/>
        </p:nvPicPr>
        <p:blipFill>
          <a:blip r:embed="rId6"/>
          <a:stretch>
            <a:fillRect/>
          </a:stretch>
        </p:blipFill>
        <p:spPr>
          <a:xfrm>
            <a:off x="7577254" y="2151660"/>
            <a:ext cx="1046210" cy="607477"/>
          </a:xfrm>
          <a:prstGeom prst="rect">
            <a:avLst/>
          </a:prstGeom>
        </p:spPr>
      </p:pic>
      <p:pic>
        <p:nvPicPr>
          <p:cNvPr id="15" name="Picture 14">
            <a:extLst>
              <a:ext uri="{FF2B5EF4-FFF2-40B4-BE49-F238E27FC236}">
                <a16:creationId xmlns:a16="http://schemas.microsoft.com/office/drawing/2014/main" id="{1263714D-766B-2E41-9EDA-1E094211CCCB}"/>
              </a:ext>
            </a:extLst>
          </p:cNvPr>
          <p:cNvPicPr>
            <a:picLocks noChangeAspect="1"/>
          </p:cNvPicPr>
          <p:nvPr/>
        </p:nvPicPr>
        <p:blipFill>
          <a:blip r:embed="rId7"/>
          <a:stretch>
            <a:fillRect/>
          </a:stretch>
        </p:blipFill>
        <p:spPr>
          <a:xfrm>
            <a:off x="9482290" y="2321892"/>
            <a:ext cx="1333500" cy="457200"/>
          </a:xfrm>
          <a:prstGeom prst="rect">
            <a:avLst/>
          </a:prstGeom>
        </p:spPr>
      </p:pic>
      <p:sp>
        <p:nvSpPr>
          <p:cNvPr id="6" name="Right Arrow 5">
            <a:extLst>
              <a:ext uri="{FF2B5EF4-FFF2-40B4-BE49-F238E27FC236}">
                <a16:creationId xmlns:a16="http://schemas.microsoft.com/office/drawing/2014/main" id="{966379F3-9FA9-4443-8AA7-46FC187E9857}"/>
              </a:ext>
            </a:extLst>
          </p:cNvPr>
          <p:cNvSpPr/>
          <p:nvPr/>
        </p:nvSpPr>
        <p:spPr>
          <a:xfrm rot="999234" flipV="1">
            <a:off x="6208336" y="3210538"/>
            <a:ext cx="2256333" cy="287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D5C110A2-BE20-0941-A2A0-C2FC4B0AD888}"/>
              </a:ext>
            </a:extLst>
          </p:cNvPr>
          <p:cNvPicPr>
            <a:picLocks noChangeAspect="1"/>
          </p:cNvPicPr>
          <p:nvPr/>
        </p:nvPicPr>
        <p:blipFill>
          <a:blip r:embed="rId8"/>
          <a:stretch>
            <a:fillRect/>
          </a:stretch>
        </p:blipFill>
        <p:spPr>
          <a:xfrm>
            <a:off x="7588940" y="2634158"/>
            <a:ext cx="393700" cy="419100"/>
          </a:xfrm>
          <a:prstGeom prst="rect">
            <a:avLst/>
          </a:prstGeom>
        </p:spPr>
      </p:pic>
      <p:pic>
        <p:nvPicPr>
          <p:cNvPr id="28" name="Picture 27">
            <a:extLst>
              <a:ext uri="{FF2B5EF4-FFF2-40B4-BE49-F238E27FC236}">
                <a16:creationId xmlns:a16="http://schemas.microsoft.com/office/drawing/2014/main" id="{F2DF4C32-A23B-F64B-9CE0-6039D738DEB3}"/>
              </a:ext>
            </a:extLst>
          </p:cNvPr>
          <p:cNvPicPr>
            <a:picLocks noChangeAspect="1"/>
          </p:cNvPicPr>
          <p:nvPr/>
        </p:nvPicPr>
        <p:blipFill>
          <a:blip r:embed="rId9"/>
          <a:stretch>
            <a:fillRect/>
          </a:stretch>
        </p:blipFill>
        <p:spPr>
          <a:xfrm>
            <a:off x="5090927" y="2309192"/>
            <a:ext cx="647700" cy="939800"/>
          </a:xfrm>
          <a:prstGeom prst="rect">
            <a:avLst/>
          </a:prstGeom>
        </p:spPr>
      </p:pic>
      <p:sp>
        <p:nvSpPr>
          <p:cNvPr id="40" name="Left Arrow 39">
            <a:extLst>
              <a:ext uri="{FF2B5EF4-FFF2-40B4-BE49-F238E27FC236}">
                <a16:creationId xmlns:a16="http://schemas.microsoft.com/office/drawing/2014/main" id="{6337E110-95E5-9F40-B082-0EBBFF606130}"/>
              </a:ext>
            </a:extLst>
          </p:cNvPr>
          <p:cNvSpPr/>
          <p:nvPr/>
        </p:nvSpPr>
        <p:spPr>
          <a:xfrm rot="10800000">
            <a:off x="2986025" y="3838688"/>
            <a:ext cx="5505204" cy="24875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ontent Placeholder 2">
            <a:extLst>
              <a:ext uri="{FF2B5EF4-FFF2-40B4-BE49-F238E27FC236}">
                <a16:creationId xmlns:a16="http://schemas.microsoft.com/office/drawing/2014/main" id="{1992EBD5-553A-EA42-BB49-06C44B5400ED}"/>
              </a:ext>
            </a:extLst>
          </p:cNvPr>
          <p:cNvSpPr txBox="1">
            <a:spLocks/>
          </p:cNvSpPr>
          <p:nvPr/>
        </p:nvSpPr>
        <p:spPr>
          <a:xfrm>
            <a:off x="3463211" y="3994795"/>
            <a:ext cx="2873834" cy="6897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SSH into EC2</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589238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169 0.01505 L 0.12084 0.14167 " pathEditMode="relative" ptsTypes="AA">
                                      <p:cBhvr>
                                        <p:cTn id="6" dur="2000" fill="hold"/>
                                        <p:tgtEl>
                                          <p:spTgt spid="2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7C01A2F3-C011-3F45-9BC2-DDD23A4C6C85}"/>
              </a:ext>
            </a:extLst>
          </p:cNvPr>
          <p:cNvSpPr/>
          <p:nvPr/>
        </p:nvSpPr>
        <p:spPr>
          <a:xfrm>
            <a:off x="4304506" y="1107637"/>
            <a:ext cx="6387547" cy="4179980"/>
          </a:xfrm>
          <a:prstGeom prst="roundRect">
            <a:avLst/>
          </a:prstGeom>
          <a:solidFill>
            <a:srgbClr val="FFFFFF">
              <a:alpha val="588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Left Arrow 6">
            <a:extLst>
              <a:ext uri="{FF2B5EF4-FFF2-40B4-BE49-F238E27FC236}">
                <a16:creationId xmlns:a16="http://schemas.microsoft.com/office/drawing/2014/main" id="{D3F61BED-4596-244A-81CB-668A934E0E71}"/>
              </a:ext>
            </a:extLst>
          </p:cNvPr>
          <p:cNvSpPr/>
          <p:nvPr/>
        </p:nvSpPr>
        <p:spPr>
          <a:xfrm rot="7453239">
            <a:off x="511688" y="2778465"/>
            <a:ext cx="1363103" cy="28943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loud 9">
            <a:extLst>
              <a:ext uri="{FF2B5EF4-FFF2-40B4-BE49-F238E27FC236}">
                <a16:creationId xmlns:a16="http://schemas.microsoft.com/office/drawing/2014/main" id="{4985BC63-387D-6A43-8AEA-5B1D9A96E24E}"/>
              </a:ext>
            </a:extLst>
          </p:cNvPr>
          <p:cNvSpPr/>
          <p:nvPr/>
        </p:nvSpPr>
        <p:spPr>
          <a:xfrm>
            <a:off x="1193240" y="1029526"/>
            <a:ext cx="2159389" cy="1343969"/>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3668394-DF11-D145-8CFD-8D47F2624653}"/>
              </a:ext>
            </a:extLst>
          </p:cNvPr>
          <p:cNvPicPr>
            <a:picLocks noChangeAspect="1"/>
          </p:cNvPicPr>
          <p:nvPr/>
        </p:nvPicPr>
        <p:blipFill>
          <a:blip r:embed="rId3"/>
          <a:stretch>
            <a:fillRect/>
          </a:stretch>
        </p:blipFill>
        <p:spPr>
          <a:xfrm>
            <a:off x="8853583" y="2345541"/>
            <a:ext cx="1366220" cy="444500"/>
          </a:xfrm>
          <a:prstGeom prst="rect">
            <a:avLst/>
          </a:prstGeom>
        </p:spPr>
      </p:pic>
      <p:sp>
        <p:nvSpPr>
          <p:cNvPr id="18" name="Content Placeholder 2">
            <a:extLst>
              <a:ext uri="{FF2B5EF4-FFF2-40B4-BE49-F238E27FC236}">
                <a16:creationId xmlns:a16="http://schemas.microsoft.com/office/drawing/2014/main" id="{4E833653-7FDB-E54D-BFC7-F48179E8B7E0}"/>
              </a:ext>
            </a:extLst>
          </p:cNvPr>
          <p:cNvSpPr txBox="1">
            <a:spLocks/>
          </p:cNvSpPr>
          <p:nvPr/>
        </p:nvSpPr>
        <p:spPr>
          <a:xfrm>
            <a:off x="8136835" y="1916890"/>
            <a:ext cx="2348567" cy="39794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ECS Elastic Cloud</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19" name="Content Placeholder 2">
            <a:extLst>
              <a:ext uri="{FF2B5EF4-FFF2-40B4-BE49-F238E27FC236}">
                <a16:creationId xmlns:a16="http://schemas.microsoft.com/office/drawing/2014/main" id="{35B13FE8-D589-D24B-BD25-3DE70304233E}"/>
              </a:ext>
            </a:extLst>
          </p:cNvPr>
          <p:cNvSpPr txBox="1">
            <a:spLocks/>
          </p:cNvSpPr>
          <p:nvPr/>
        </p:nvSpPr>
        <p:spPr>
          <a:xfrm>
            <a:off x="4947240" y="550190"/>
            <a:ext cx="5272563" cy="6897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AWS Cloud Virtual Private Network</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22" name="Content Placeholder 2">
            <a:extLst>
              <a:ext uri="{FF2B5EF4-FFF2-40B4-BE49-F238E27FC236}">
                <a16:creationId xmlns:a16="http://schemas.microsoft.com/office/drawing/2014/main" id="{C49839CC-C675-F642-A9F2-CE03756ACA98}"/>
              </a:ext>
            </a:extLst>
          </p:cNvPr>
          <p:cNvSpPr txBox="1">
            <a:spLocks/>
          </p:cNvSpPr>
          <p:nvPr/>
        </p:nvSpPr>
        <p:spPr>
          <a:xfrm>
            <a:off x="1326748" y="1315611"/>
            <a:ext cx="3242887" cy="68979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Docker image</a:t>
            </a:r>
          </a:p>
          <a:p>
            <a:pPr marL="0" indent="0">
              <a:buFont typeface="Arial" panose="020B0604020202020204" pitchFamily="34" charset="0"/>
              <a:buNone/>
            </a:pPr>
            <a:r>
              <a:rPr lang="en-US" dirty="0" err="1"/>
              <a:t>jrwtango</a:t>
            </a:r>
            <a:r>
              <a:rPr lang="en-US" dirty="0"/>
              <a:t>/</a:t>
            </a:r>
            <a:r>
              <a:rPr lang="en-US" dirty="0" err="1"/>
              <a:t>expresscolor</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32" name="Graphic 31" descr="Laptop">
            <a:extLst>
              <a:ext uri="{FF2B5EF4-FFF2-40B4-BE49-F238E27FC236}">
                <a16:creationId xmlns:a16="http://schemas.microsoft.com/office/drawing/2014/main" id="{BF8544CD-3D7B-884B-98E6-35935EF5E9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2079" y="3608952"/>
            <a:ext cx="1032863" cy="1032863"/>
          </a:xfrm>
          <a:prstGeom prst="rect">
            <a:avLst/>
          </a:prstGeom>
        </p:spPr>
      </p:pic>
      <p:pic>
        <p:nvPicPr>
          <p:cNvPr id="14" name="Picture 13">
            <a:extLst>
              <a:ext uri="{FF2B5EF4-FFF2-40B4-BE49-F238E27FC236}">
                <a16:creationId xmlns:a16="http://schemas.microsoft.com/office/drawing/2014/main" id="{3E6F47DA-3C4C-114C-B805-36B180597140}"/>
              </a:ext>
            </a:extLst>
          </p:cNvPr>
          <p:cNvPicPr>
            <a:picLocks noChangeAspect="1"/>
          </p:cNvPicPr>
          <p:nvPr/>
        </p:nvPicPr>
        <p:blipFill>
          <a:blip r:embed="rId6"/>
          <a:stretch>
            <a:fillRect/>
          </a:stretch>
        </p:blipFill>
        <p:spPr>
          <a:xfrm>
            <a:off x="7367631" y="4216321"/>
            <a:ext cx="1320699" cy="766858"/>
          </a:xfrm>
          <a:prstGeom prst="rect">
            <a:avLst/>
          </a:prstGeom>
        </p:spPr>
      </p:pic>
      <p:sp>
        <p:nvSpPr>
          <p:cNvPr id="40" name="Left Arrow 39">
            <a:extLst>
              <a:ext uri="{FF2B5EF4-FFF2-40B4-BE49-F238E27FC236}">
                <a16:creationId xmlns:a16="http://schemas.microsoft.com/office/drawing/2014/main" id="{6337E110-95E5-9F40-B082-0EBBFF606130}"/>
              </a:ext>
            </a:extLst>
          </p:cNvPr>
          <p:cNvSpPr/>
          <p:nvPr/>
        </p:nvSpPr>
        <p:spPr>
          <a:xfrm rot="9952800">
            <a:off x="1633184" y="3550036"/>
            <a:ext cx="2620074" cy="30003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ontent Placeholder 2">
            <a:extLst>
              <a:ext uri="{FF2B5EF4-FFF2-40B4-BE49-F238E27FC236}">
                <a16:creationId xmlns:a16="http://schemas.microsoft.com/office/drawing/2014/main" id="{1992EBD5-553A-EA42-BB49-06C44B5400ED}"/>
              </a:ext>
            </a:extLst>
          </p:cNvPr>
          <p:cNvSpPr txBox="1">
            <a:spLocks/>
          </p:cNvSpPr>
          <p:nvPr/>
        </p:nvSpPr>
        <p:spPr>
          <a:xfrm>
            <a:off x="1614942" y="4380362"/>
            <a:ext cx="2873834" cy="6897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HTTP request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2" name="Picture 1">
            <a:extLst>
              <a:ext uri="{FF2B5EF4-FFF2-40B4-BE49-F238E27FC236}">
                <a16:creationId xmlns:a16="http://schemas.microsoft.com/office/drawing/2014/main" id="{C76EFD94-0D2C-794E-B7DB-11267BD9F989}"/>
              </a:ext>
            </a:extLst>
          </p:cNvPr>
          <p:cNvPicPr>
            <a:picLocks noChangeAspect="1"/>
          </p:cNvPicPr>
          <p:nvPr/>
        </p:nvPicPr>
        <p:blipFill>
          <a:blip r:embed="rId7"/>
          <a:stretch>
            <a:fillRect/>
          </a:stretch>
        </p:blipFill>
        <p:spPr>
          <a:xfrm>
            <a:off x="1322463" y="280778"/>
            <a:ext cx="1955800" cy="762000"/>
          </a:xfrm>
          <a:prstGeom prst="rect">
            <a:avLst/>
          </a:prstGeom>
        </p:spPr>
      </p:pic>
      <p:pic>
        <p:nvPicPr>
          <p:cNvPr id="20" name="Picture 19">
            <a:extLst>
              <a:ext uri="{FF2B5EF4-FFF2-40B4-BE49-F238E27FC236}">
                <a16:creationId xmlns:a16="http://schemas.microsoft.com/office/drawing/2014/main" id="{D20D1044-AC1B-EA4D-BDFC-9833CCFE6EE4}"/>
              </a:ext>
            </a:extLst>
          </p:cNvPr>
          <p:cNvPicPr>
            <a:picLocks noChangeAspect="1"/>
          </p:cNvPicPr>
          <p:nvPr/>
        </p:nvPicPr>
        <p:blipFill>
          <a:blip r:embed="rId3"/>
          <a:stretch>
            <a:fillRect/>
          </a:stretch>
        </p:blipFill>
        <p:spPr>
          <a:xfrm>
            <a:off x="8860922" y="2874919"/>
            <a:ext cx="1366220" cy="444500"/>
          </a:xfrm>
          <a:prstGeom prst="rect">
            <a:avLst/>
          </a:prstGeom>
        </p:spPr>
      </p:pic>
      <p:pic>
        <p:nvPicPr>
          <p:cNvPr id="21" name="Picture 20">
            <a:extLst>
              <a:ext uri="{FF2B5EF4-FFF2-40B4-BE49-F238E27FC236}">
                <a16:creationId xmlns:a16="http://schemas.microsoft.com/office/drawing/2014/main" id="{45804364-0A03-7340-AB8D-F421DD6B3570}"/>
              </a:ext>
            </a:extLst>
          </p:cNvPr>
          <p:cNvPicPr>
            <a:picLocks noChangeAspect="1"/>
          </p:cNvPicPr>
          <p:nvPr/>
        </p:nvPicPr>
        <p:blipFill>
          <a:blip r:embed="rId3"/>
          <a:stretch>
            <a:fillRect/>
          </a:stretch>
        </p:blipFill>
        <p:spPr>
          <a:xfrm>
            <a:off x="8860922" y="3428552"/>
            <a:ext cx="1366220" cy="444500"/>
          </a:xfrm>
          <a:prstGeom prst="rect">
            <a:avLst/>
          </a:prstGeom>
        </p:spPr>
      </p:pic>
      <p:pic>
        <p:nvPicPr>
          <p:cNvPr id="3" name="Picture 2">
            <a:extLst>
              <a:ext uri="{FF2B5EF4-FFF2-40B4-BE49-F238E27FC236}">
                <a16:creationId xmlns:a16="http://schemas.microsoft.com/office/drawing/2014/main" id="{A8FEA297-ED56-904C-ADED-41CF8AB968EC}"/>
              </a:ext>
            </a:extLst>
          </p:cNvPr>
          <p:cNvPicPr>
            <a:picLocks noChangeAspect="1"/>
          </p:cNvPicPr>
          <p:nvPr/>
        </p:nvPicPr>
        <p:blipFill>
          <a:blip r:embed="rId8"/>
          <a:stretch>
            <a:fillRect/>
          </a:stretch>
        </p:blipFill>
        <p:spPr>
          <a:xfrm>
            <a:off x="4947240" y="2600727"/>
            <a:ext cx="927100" cy="1193800"/>
          </a:xfrm>
          <a:prstGeom prst="rect">
            <a:avLst/>
          </a:prstGeom>
        </p:spPr>
      </p:pic>
      <p:pic>
        <p:nvPicPr>
          <p:cNvPr id="4" name="Picture 3">
            <a:extLst>
              <a:ext uri="{FF2B5EF4-FFF2-40B4-BE49-F238E27FC236}">
                <a16:creationId xmlns:a16="http://schemas.microsoft.com/office/drawing/2014/main" id="{7B45EB51-34E6-9C47-AE7E-CA2E882094FC}"/>
              </a:ext>
            </a:extLst>
          </p:cNvPr>
          <p:cNvPicPr>
            <a:picLocks noChangeAspect="1"/>
          </p:cNvPicPr>
          <p:nvPr/>
        </p:nvPicPr>
        <p:blipFill>
          <a:blip r:embed="rId9"/>
          <a:stretch>
            <a:fillRect/>
          </a:stretch>
        </p:blipFill>
        <p:spPr>
          <a:xfrm>
            <a:off x="6440531" y="2536294"/>
            <a:ext cx="927100" cy="1016000"/>
          </a:xfrm>
          <a:prstGeom prst="rect">
            <a:avLst/>
          </a:prstGeom>
        </p:spPr>
      </p:pic>
      <p:sp>
        <p:nvSpPr>
          <p:cNvPr id="23" name="Content Placeholder 2">
            <a:extLst>
              <a:ext uri="{FF2B5EF4-FFF2-40B4-BE49-F238E27FC236}">
                <a16:creationId xmlns:a16="http://schemas.microsoft.com/office/drawing/2014/main" id="{52EBE2BA-BF58-B54D-9FFA-9B5E91A371D7}"/>
              </a:ext>
            </a:extLst>
          </p:cNvPr>
          <p:cNvSpPr txBox="1">
            <a:spLocks/>
          </p:cNvSpPr>
          <p:nvPr/>
        </p:nvSpPr>
        <p:spPr>
          <a:xfrm>
            <a:off x="5788268" y="1904008"/>
            <a:ext cx="2348567" cy="39794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Load Balancer</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cxnSp>
        <p:nvCxnSpPr>
          <p:cNvPr id="11" name="Straight Arrow Connector 10">
            <a:extLst>
              <a:ext uri="{FF2B5EF4-FFF2-40B4-BE49-F238E27FC236}">
                <a16:creationId xmlns:a16="http://schemas.microsoft.com/office/drawing/2014/main" id="{49294CF8-EC4E-2C40-8568-4832E0C249A4}"/>
              </a:ext>
            </a:extLst>
          </p:cNvPr>
          <p:cNvCxnSpPr/>
          <p:nvPr/>
        </p:nvCxnSpPr>
        <p:spPr>
          <a:xfrm flipV="1">
            <a:off x="7367631" y="2536294"/>
            <a:ext cx="1320699" cy="338625"/>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AFB148A8-6936-4549-85EB-696512C100D6}"/>
              </a:ext>
            </a:extLst>
          </p:cNvPr>
          <p:cNvCxnSpPr>
            <a:cxnSpLocks/>
          </p:cNvCxnSpPr>
          <p:nvPr/>
        </p:nvCxnSpPr>
        <p:spPr>
          <a:xfrm flipV="1">
            <a:off x="7520031" y="3027319"/>
            <a:ext cx="1320699" cy="1"/>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C1DF9442-B7D2-EF4C-B3E7-59A21C4B1139}"/>
              </a:ext>
            </a:extLst>
          </p:cNvPr>
          <p:cNvCxnSpPr>
            <a:cxnSpLocks/>
          </p:cNvCxnSpPr>
          <p:nvPr/>
        </p:nvCxnSpPr>
        <p:spPr>
          <a:xfrm>
            <a:off x="7433735" y="3193011"/>
            <a:ext cx="1254595" cy="391756"/>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166187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15802-8B5D-F448-91CF-2FBAE62ACE3F}"/>
              </a:ext>
            </a:extLst>
          </p:cNvPr>
          <p:cNvSpPr>
            <a:spLocks noGrp="1"/>
          </p:cNvSpPr>
          <p:nvPr>
            <p:ph type="title"/>
          </p:nvPr>
        </p:nvSpPr>
        <p:spPr/>
        <p:txBody>
          <a:bodyPr/>
          <a:lstStyle/>
          <a:p>
            <a:r>
              <a:rPr lang="en-US" dirty="0"/>
              <a:t>Create  2 roles 1) AmazonEC2RoleforAWSCodeDeploy </a:t>
            </a:r>
          </a:p>
        </p:txBody>
      </p:sp>
      <p:sp>
        <p:nvSpPr>
          <p:cNvPr id="3" name="Content Placeholder 2">
            <a:extLst>
              <a:ext uri="{FF2B5EF4-FFF2-40B4-BE49-F238E27FC236}">
                <a16:creationId xmlns:a16="http://schemas.microsoft.com/office/drawing/2014/main" id="{D7874077-9907-FD4E-992C-B0BD35FEB5F3}"/>
              </a:ext>
            </a:extLst>
          </p:cNvPr>
          <p:cNvSpPr>
            <a:spLocks noGrp="1"/>
          </p:cNvSpPr>
          <p:nvPr>
            <p:ph idx="1"/>
          </p:nvPr>
        </p:nvSpPr>
        <p:spPr>
          <a:xfrm>
            <a:off x="838200" y="1825625"/>
            <a:ext cx="3561522" cy="4351338"/>
          </a:xfrm>
        </p:spPr>
        <p:txBody>
          <a:bodyPr>
            <a:normAutofit fontScale="55000" lnSpcReduction="20000"/>
          </a:bodyPr>
          <a:lstStyle/>
          <a:p>
            <a:pPr marL="0" indent="0">
              <a:buNone/>
            </a:pPr>
            <a:r>
              <a:rPr lang="en-US" dirty="0"/>
              <a:t>{</a:t>
            </a:r>
          </a:p>
          <a:p>
            <a:pPr marL="0" indent="0">
              <a:buNone/>
            </a:pPr>
            <a:r>
              <a:rPr lang="en-US" dirty="0"/>
              <a:t>    "Version": "2012-10-17",</a:t>
            </a:r>
          </a:p>
          <a:p>
            <a:pPr marL="0" indent="0">
              <a:buNone/>
            </a:pPr>
            <a:r>
              <a:rPr lang="en-US" dirty="0"/>
              <a:t>    "Statement": [</a:t>
            </a:r>
          </a:p>
          <a:p>
            <a:pPr marL="0" indent="0">
              <a:buNone/>
            </a:pPr>
            <a:r>
              <a:rPr lang="en-US" dirty="0"/>
              <a:t>        {</a:t>
            </a:r>
          </a:p>
          <a:p>
            <a:pPr marL="0" indent="0">
              <a:buNone/>
            </a:pPr>
            <a:r>
              <a:rPr lang="en-US" dirty="0"/>
              <a:t>            "Action": [</a:t>
            </a:r>
          </a:p>
          <a:p>
            <a:pPr marL="0" indent="0">
              <a:buNone/>
            </a:pPr>
            <a:r>
              <a:rPr lang="en-US" dirty="0"/>
              <a:t>                "s3:GetObject",</a:t>
            </a:r>
          </a:p>
          <a:p>
            <a:pPr marL="0" indent="0">
              <a:buNone/>
            </a:pPr>
            <a:r>
              <a:rPr lang="en-US" dirty="0"/>
              <a:t>                "s3:GetObjectVersion",</a:t>
            </a:r>
          </a:p>
          <a:p>
            <a:pPr marL="0" indent="0">
              <a:buNone/>
            </a:pPr>
            <a:r>
              <a:rPr lang="en-US" dirty="0"/>
              <a:t>                "s3:ListBucket"</a:t>
            </a:r>
          </a:p>
          <a:p>
            <a:pPr marL="0" indent="0">
              <a:buNone/>
            </a:pPr>
            <a:r>
              <a:rPr lang="en-US" dirty="0"/>
              <a:t>            ],</a:t>
            </a:r>
          </a:p>
          <a:p>
            <a:pPr marL="0" indent="0">
              <a:buNone/>
            </a:pPr>
            <a:r>
              <a:rPr lang="en-US" dirty="0"/>
              <a:t>            "Effect": "Allow",</a:t>
            </a:r>
          </a:p>
          <a:p>
            <a:pPr marL="0" indent="0">
              <a:buNone/>
            </a:pPr>
            <a:r>
              <a:rPr lang="en-US" dirty="0"/>
              <a:t>            "Resource": "*"</a:t>
            </a:r>
          </a:p>
          <a:p>
            <a:pPr marL="0" indent="0">
              <a:buNone/>
            </a:pPr>
            <a:r>
              <a:rPr lang="en-US" dirty="0"/>
              <a:t>        }</a:t>
            </a:r>
          </a:p>
          <a:p>
            <a:pPr marL="0" indent="0">
              <a:buNone/>
            </a:pPr>
            <a:r>
              <a:rPr lang="en-US" dirty="0"/>
              <a:t>    ]</a:t>
            </a:r>
          </a:p>
          <a:p>
            <a:pPr marL="0" indent="0">
              <a:buNone/>
            </a:pPr>
            <a:r>
              <a:rPr lang="en-US" dirty="0"/>
              <a:t>}</a:t>
            </a:r>
          </a:p>
        </p:txBody>
      </p:sp>
      <p:sp>
        <p:nvSpPr>
          <p:cNvPr id="4" name="TextBox 3">
            <a:extLst>
              <a:ext uri="{FF2B5EF4-FFF2-40B4-BE49-F238E27FC236}">
                <a16:creationId xmlns:a16="http://schemas.microsoft.com/office/drawing/2014/main" id="{6967C8EA-93F5-8441-9E72-BF15FBFE045A}"/>
              </a:ext>
            </a:extLst>
          </p:cNvPr>
          <p:cNvSpPr txBox="1"/>
          <p:nvPr/>
        </p:nvSpPr>
        <p:spPr>
          <a:xfrm>
            <a:off x="5234609" y="1825625"/>
            <a:ext cx="2716385" cy="3693319"/>
          </a:xfrm>
          <a:prstGeom prst="rect">
            <a:avLst/>
          </a:prstGeom>
          <a:noFill/>
        </p:spPr>
        <p:txBody>
          <a:bodyPr wrap="none" rtlCol="0">
            <a:spAutoFit/>
          </a:bodyPr>
          <a:lstStyle/>
          <a:p>
            <a:r>
              <a:rPr lang="en-US" dirty="0"/>
              <a:t>{</a:t>
            </a:r>
          </a:p>
          <a:p>
            <a:r>
              <a:rPr lang="en-US" dirty="0"/>
              <a:t>    "Version": "2012-10-17",</a:t>
            </a:r>
          </a:p>
          <a:p>
            <a:r>
              <a:rPr lang="en-US" dirty="0"/>
              <a:t>    "Statement": [</a:t>
            </a:r>
          </a:p>
          <a:p>
            <a:r>
              <a:rPr lang="en-US" dirty="0"/>
              <a:t>        {</a:t>
            </a:r>
          </a:p>
          <a:p>
            <a:r>
              <a:rPr lang="en-US" dirty="0"/>
              <a:t>            "Action": [</a:t>
            </a:r>
          </a:p>
          <a:p>
            <a:r>
              <a:rPr lang="en-US" dirty="0"/>
              <a:t>                "s3:Get*",</a:t>
            </a:r>
          </a:p>
          <a:p>
            <a:r>
              <a:rPr lang="en-US" dirty="0"/>
              <a:t>                "s3:List*"</a:t>
            </a:r>
          </a:p>
          <a:p>
            <a:r>
              <a:rPr lang="en-US" dirty="0"/>
              <a:t>            ],</a:t>
            </a:r>
          </a:p>
          <a:p>
            <a:r>
              <a:rPr lang="en-US" dirty="0"/>
              <a:t>            "Effect": "Allow",</a:t>
            </a:r>
          </a:p>
          <a:p>
            <a:r>
              <a:rPr lang="en-US" dirty="0"/>
              <a:t>            "Resource": "*"</a:t>
            </a:r>
          </a:p>
          <a:p>
            <a:r>
              <a:rPr lang="en-US" dirty="0"/>
              <a:t>        }</a:t>
            </a:r>
          </a:p>
          <a:p>
            <a:r>
              <a:rPr lang="en-US" dirty="0"/>
              <a:t>    ]</a:t>
            </a:r>
          </a:p>
          <a:p>
            <a:r>
              <a:rPr lang="en-US" dirty="0"/>
              <a:t>}</a:t>
            </a:r>
          </a:p>
        </p:txBody>
      </p:sp>
      <p:sp>
        <p:nvSpPr>
          <p:cNvPr id="5" name="Content Placeholder 2">
            <a:extLst>
              <a:ext uri="{FF2B5EF4-FFF2-40B4-BE49-F238E27FC236}">
                <a16:creationId xmlns:a16="http://schemas.microsoft.com/office/drawing/2014/main" id="{BA03F9D9-DC02-CC4D-8E27-E5E36A5A1132}"/>
              </a:ext>
            </a:extLst>
          </p:cNvPr>
          <p:cNvSpPr txBox="1">
            <a:spLocks/>
          </p:cNvSpPr>
          <p:nvPr/>
        </p:nvSpPr>
        <p:spPr>
          <a:xfrm>
            <a:off x="5115339" y="1480729"/>
            <a:ext cx="3260034" cy="6897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Add as inline policy</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0056206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EF596-2614-9149-83FD-5E894EA08E7D}"/>
              </a:ext>
            </a:extLst>
          </p:cNvPr>
          <p:cNvSpPr>
            <a:spLocks noGrp="1"/>
          </p:cNvSpPr>
          <p:nvPr>
            <p:ph type="title"/>
          </p:nvPr>
        </p:nvSpPr>
        <p:spPr/>
        <p:txBody>
          <a:bodyPr/>
          <a:lstStyle/>
          <a:p>
            <a:r>
              <a:rPr lang="en-US" dirty="0">
                <a:hlinkClick r:id="rId2"/>
              </a:rPr>
              <a:t>AWSCodeDeployRole</a:t>
            </a:r>
            <a:endParaRPr lang="en-US" dirty="0"/>
          </a:p>
        </p:txBody>
      </p:sp>
      <p:sp>
        <p:nvSpPr>
          <p:cNvPr id="3" name="Content Placeholder 2">
            <a:extLst>
              <a:ext uri="{FF2B5EF4-FFF2-40B4-BE49-F238E27FC236}">
                <a16:creationId xmlns:a16="http://schemas.microsoft.com/office/drawing/2014/main" id="{B9C27AE0-EBD0-D149-88B8-E818F8ADA093}"/>
              </a:ext>
            </a:extLst>
          </p:cNvPr>
          <p:cNvSpPr>
            <a:spLocks noGrp="1"/>
          </p:cNvSpPr>
          <p:nvPr>
            <p:ph idx="1"/>
          </p:nvPr>
        </p:nvSpPr>
        <p:spPr>
          <a:xfrm>
            <a:off x="838200" y="1825625"/>
            <a:ext cx="10515600" cy="4351338"/>
          </a:xfrm>
        </p:spPr>
        <p:txBody>
          <a:bodyPr>
            <a:normAutofit fontScale="32500" lnSpcReduction="20000"/>
          </a:bodyPr>
          <a:lstStyle/>
          <a:p>
            <a:pPr marL="0" indent="0">
              <a:buNone/>
            </a:pPr>
            <a:r>
              <a:rPr lang="en-US" dirty="0"/>
              <a:t>{</a:t>
            </a:r>
          </a:p>
          <a:p>
            <a:pPr marL="0" indent="0">
              <a:buNone/>
            </a:pPr>
            <a:r>
              <a:rPr lang="en-US" dirty="0"/>
              <a:t>    "Version": "2012-10-17",</a:t>
            </a:r>
          </a:p>
          <a:p>
            <a:pPr marL="0" indent="0">
              <a:buNone/>
            </a:pPr>
            <a:r>
              <a:rPr lang="en-US" dirty="0"/>
              <a:t>    "Statement": [</a:t>
            </a:r>
          </a:p>
          <a:p>
            <a:pPr marL="0" indent="0">
              <a:buNone/>
            </a:pPr>
            <a:r>
              <a:rPr lang="en-US" dirty="0"/>
              <a:t>        {</a:t>
            </a:r>
          </a:p>
          <a:p>
            <a:pPr marL="0" indent="0">
              <a:buNone/>
            </a:pPr>
            <a:r>
              <a:rPr lang="en-US" dirty="0"/>
              <a:t>            "Action": [</a:t>
            </a:r>
          </a:p>
          <a:p>
            <a:pPr marL="0" indent="0">
              <a:buNone/>
            </a:pPr>
            <a:r>
              <a:rPr lang="en-US" dirty="0"/>
              <a:t>                "</a:t>
            </a:r>
            <a:r>
              <a:rPr lang="en-US" dirty="0" err="1"/>
              <a:t>autoscaling:PutLifecycleHook</a:t>
            </a:r>
            <a:r>
              <a:rPr lang="en-US" dirty="0"/>
              <a:t>",</a:t>
            </a:r>
          </a:p>
          <a:p>
            <a:pPr marL="0" indent="0">
              <a:buNone/>
            </a:pPr>
            <a:r>
              <a:rPr lang="en-US" dirty="0"/>
              <a:t>                "</a:t>
            </a:r>
            <a:r>
              <a:rPr lang="en-US" dirty="0" err="1"/>
              <a:t>autoscaling:DeleteLifecycleHook</a:t>
            </a:r>
            <a:r>
              <a:rPr lang="en-US" dirty="0"/>
              <a:t>",</a:t>
            </a:r>
          </a:p>
          <a:p>
            <a:pPr marL="0" indent="0">
              <a:buNone/>
            </a:pPr>
            <a:r>
              <a:rPr lang="en-US" dirty="0"/>
              <a:t>                "</a:t>
            </a:r>
            <a:r>
              <a:rPr lang="en-US" dirty="0" err="1"/>
              <a:t>autoscaling:RecordLifecycleActionHeartbeat</a:t>
            </a:r>
            <a:r>
              <a:rPr lang="en-US" dirty="0"/>
              <a:t>",</a:t>
            </a:r>
          </a:p>
          <a:p>
            <a:pPr marL="0" indent="0">
              <a:buNone/>
            </a:pPr>
            <a:r>
              <a:rPr lang="en-US" dirty="0"/>
              <a:t>                "</a:t>
            </a:r>
            <a:r>
              <a:rPr lang="en-US" dirty="0" err="1"/>
              <a:t>autoscaling:CompleteLifecycleAction</a:t>
            </a:r>
            <a:r>
              <a:rPr lang="en-US" dirty="0"/>
              <a:t>",</a:t>
            </a:r>
          </a:p>
          <a:p>
            <a:pPr marL="0" indent="0">
              <a:buNone/>
            </a:pPr>
            <a:r>
              <a:rPr lang="en-US" dirty="0"/>
              <a:t>                "</a:t>
            </a:r>
            <a:r>
              <a:rPr lang="en-US" dirty="0" err="1"/>
              <a:t>autoscaling:DescribeAutoscalingGroups</a:t>
            </a:r>
            <a:r>
              <a:rPr lang="en-US" dirty="0"/>
              <a:t>",</a:t>
            </a:r>
          </a:p>
          <a:p>
            <a:pPr marL="0" indent="0">
              <a:buNone/>
            </a:pPr>
            <a:r>
              <a:rPr lang="en-US" dirty="0"/>
              <a:t>                "</a:t>
            </a:r>
            <a:r>
              <a:rPr lang="en-US" dirty="0" err="1"/>
              <a:t>autoscaling:PutInstanceInStandby</a:t>
            </a:r>
            <a:r>
              <a:rPr lang="en-US" dirty="0"/>
              <a:t>",</a:t>
            </a:r>
          </a:p>
          <a:p>
            <a:pPr marL="0" indent="0">
              <a:buNone/>
            </a:pPr>
            <a:r>
              <a:rPr lang="en-US" dirty="0"/>
              <a:t>                "</a:t>
            </a:r>
            <a:r>
              <a:rPr lang="en-US" dirty="0" err="1"/>
              <a:t>autoscaling:PutInstanceInService</a:t>
            </a:r>
            <a:r>
              <a:rPr lang="en-US" dirty="0"/>
              <a:t>",</a:t>
            </a:r>
          </a:p>
          <a:p>
            <a:pPr marL="0" indent="0">
              <a:buNone/>
            </a:pPr>
            <a:r>
              <a:rPr lang="en-US" dirty="0"/>
              <a:t>                "ec2:Describe*"</a:t>
            </a:r>
          </a:p>
          <a:p>
            <a:pPr marL="0" indent="0">
              <a:buNone/>
            </a:pPr>
            <a:r>
              <a:rPr lang="en-US" dirty="0"/>
              <a:t>            ],</a:t>
            </a:r>
          </a:p>
          <a:p>
            <a:pPr marL="0" indent="0">
              <a:buNone/>
            </a:pPr>
            <a:r>
              <a:rPr lang="en-US" dirty="0"/>
              <a:t>            "Effect": "Allow",</a:t>
            </a:r>
          </a:p>
          <a:p>
            <a:pPr marL="0" indent="0">
              <a:buNone/>
            </a:pPr>
            <a:r>
              <a:rPr lang="en-US" dirty="0"/>
              <a:t>            "Resource": "*"</a:t>
            </a:r>
          </a:p>
          <a:p>
            <a:pPr marL="0" indent="0">
              <a:buNone/>
            </a:pPr>
            <a:r>
              <a:rPr lang="en-US" dirty="0"/>
              <a:t>        }</a:t>
            </a:r>
          </a:p>
          <a:p>
            <a:pPr marL="0" indent="0">
              <a:buNone/>
            </a:pPr>
            <a:r>
              <a:rPr lang="en-US" dirty="0"/>
              <a:t>    ]</a:t>
            </a:r>
          </a:p>
          <a:p>
            <a:pPr marL="0" indent="0">
              <a:buNone/>
            </a:pPr>
            <a:r>
              <a:rPr lang="en-US" dirty="0"/>
              <a:t>}</a:t>
            </a:r>
          </a:p>
        </p:txBody>
      </p:sp>
    </p:spTree>
    <p:extLst>
      <p:ext uri="{BB962C8B-B14F-4D97-AF65-F5344CB8AC3E}">
        <p14:creationId xmlns:p14="http://schemas.microsoft.com/office/powerpoint/2010/main" val="41791003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1F7E-AE79-2548-8FE6-901CF8484287}"/>
              </a:ext>
            </a:extLst>
          </p:cNvPr>
          <p:cNvSpPr>
            <a:spLocks noGrp="1"/>
          </p:cNvSpPr>
          <p:nvPr>
            <p:ph type="title"/>
          </p:nvPr>
        </p:nvSpPr>
        <p:spPr>
          <a:xfrm>
            <a:off x="749300" y="18255"/>
            <a:ext cx="10515600" cy="1325563"/>
          </a:xfrm>
        </p:spPr>
        <p:txBody>
          <a:bodyPr/>
          <a:lstStyle/>
          <a:p>
            <a:r>
              <a:rPr lang="en-US" dirty="0"/>
              <a:t>Bad Bank t on AWS</a:t>
            </a:r>
          </a:p>
        </p:txBody>
      </p:sp>
      <p:sp>
        <p:nvSpPr>
          <p:cNvPr id="3" name="Content Placeholder 2">
            <a:extLst>
              <a:ext uri="{FF2B5EF4-FFF2-40B4-BE49-F238E27FC236}">
                <a16:creationId xmlns:a16="http://schemas.microsoft.com/office/drawing/2014/main" id="{EBEB5F23-7F6D-7C4B-9B5E-37DACC0DF8E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350DAFD-BA40-8C40-AF22-985631475764}"/>
              </a:ext>
            </a:extLst>
          </p:cNvPr>
          <p:cNvPicPr>
            <a:picLocks noChangeAspect="1"/>
          </p:cNvPicPr>
          <p:nvPr/>
        </p:nvPicPr>
        <p:blipFill>
          <a:blip r:embed="rId2"/>
          <a:stretch>
            <a:fillRect/>
          </a:stretch>
        </p:blipFill>
        <p:spPr>
          <a:xfrm>
            <a:off x="-88900" y="888999"/>
            <a:ext cx="12192000" cy="5850851"/>
          </a:xfrm>
          <a:prstGeom prst="rect">
            <a:avLst/>
          </a:prstGeom>
        </p:spPr>
      </p:pic>
    </p:spTree>
    <p:extLst>
      <p:ext uri="{BB962C8B-B14F-4D97-AF65-F5344CB8AC3E}">
        <p14:creationId xmlns:p14="http://schemas.microsoft.com/office/powerpoint/2010/main" val="38013505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9830C-B0CE-3445-B2E3-6ABB8CFDA36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8D06981-D200-9F45-8D18-37E02B935C4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DC4966B-B696-914D-B92C-3F59AE63F466}"/>
              </a:ext>
            </a:extLst>
          </p:cNvPr>
          <p:cNvPicPr>
            <a:picLocks noChangeAspect="1"/>
          </p:cNvPicPr>
          <p:nvPr/>
        </p:nvPicPr>
        <p:blipFill>
          <a:blip r:embed="rId2"/>
          <a:stretch>
            <a:fillRect/>
          </a:stretch>
        </p:blipFill>
        <p:spPr>
          <a:xfrm>
            <a:off x="0" y="19556"/>
            <a:ext cx="12192000" cy="6818888"/>
          </a:xfrm>
          <a:prstGeom prst="rect">
            <a:avLst/>
          </a:prstGeom>
        </p:spPr>
      </p:pic>
    </p:spTree>
    <p:extLst>
      <p:ext uri="{BB962C8B-B14F-4D97-AF65-F5344CB8AC3E}">
        <p14:creationId xmlns:p14="http://schemas.microsoft.com/office/powerpoint/2010/main" val="4015573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3"/>
          <p:cNvPicPr preferRelativeResize="0"/>
          <p:nvPr/>
        </p:nvPicPr>
        <p:blipFill rotWithShape="1">
          <a:blip r:embed="rId3">
            <a:alphaModFix/>
          </a:blip>
          <a:srcRect/>
          <a:stretch/>
        </p:blipFill>
        <p:spPr>
          <a:xfrm>
            <a:off x="0" y="0"/>
            <a:ext cx="12192000" cy="6853827"/>
          </a:xfrm>
          <a:prstGeom prst="rect">
            <a:avLst/>
          </a:prstGeom>
          <a:noFill/>
          <a:ln>
            <a:noFill/>
          </a:ln>
        </p:spPr>
      </p:pic>
      <p:pic>
        <p:nvPicPr>
          <p:cNvPr id="90" name="Google Shape;90;p13"/>
          <p:cNvPicPr preferRelativeResize="0"/>
          <p:nvPr/>
        </p:nvPicPr>
        <p:blipFill rotWithShape="1">
          <a:blip r:embed="rId4">
            <a:alphaModFix/>
          </a:blip>
          <a:srcRect/>
          <a:stretch/>
        </p:blipFill>
        <p:spPr>
          <a:xfrm>
            <a:off x="8262851" y="5150432"/>
            <a:ext cx="3842266" cy="1703394"/>
          </a:xfrm>
          <a:prstGeom prst="rect">
            <a:avLst/>
          </a:prstGeom>
          <a:noFill/>
          <a:ln>
            <a:noFill/>
          </a:ln>
        </p:spPr>
      </p:pic>
      <p:pic>
        <p:nvPicPr>
          <p:cNvPr id="91" name="Google Shape;91;p13"/>
          <p:cNvPicPr preferRelativeResize="0"/>
          <p:nvPr/>
        </p:nvPicPr>
        <p:blipFill rotWithShape="1">
          <a:blip r:embed="rId5">
            <a:alphaModFix/>
          </a:blip>
          <a:srcRect/>
          <a:stretch/>
        </p:blipFill>
        <p:spPr>
          <a:xfrm>
            <a:off x="0" y="6174449"/>
            <a:ext cx="3350029" cy="679377"/>
          </a:xfrm>
          <a:prstGeom prst="rect">
            <a:avLst/>
          </a:prstGeom>
          <a:noFill/>
          <a:ln>
            <a:noFill/>
          </a:ln>
        </p:spPr>
      </p:pic>
    </p:spTree>
    <p:extLst>
      <p:ext uri="{BB962C8B-B14F-4D97-AF65-F5344CB8AC3E}">
        <p14:creationId xmlns:p14="http://schemas.microsoft.com/office/powerpoint/2010/main" val="42228879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3E908-942A-6745-A41B-C497B355468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279D5FE-A45E-0345-AD4A-D33FB2ABB195}"/>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BE9E2332-7A4E-A844-8096-9E31C6C25ACC}"/>
              </a:ext>
            </a:extLst>
          </p:cNvPr>
          <p:cNvPicPr>
            <a:picLocks noChangeAspect="1"/>
          </p:cNvPicPr>
          <p:nvPr/>
        </p:nvPicPr>
        <p:blipFill>
          <a:blip r:embed="rId2"/>
          <a:stretch>
            <a:fillRect/>
          </a:stretch>
        </p:blipFill>
        <p:spPr>
          <a:xfrm>
            <a:off x="838200" y="777825"/>
            <a:ext cx="10871200" cy="6080175"/>
          </a:xfrm>
          <a:prstGeom prst="rect">
            <a:avLst/>
          </a:prstGeom>
        </p:spPr>
      </p:pic>
    </p:spTree>
    <p:extLst>
      <p:ext uri="{BB962C8B-B14F-4D97-AF65-F5344CB8AC3E}">
        <p14:creationId xmlns:p14="http://schemas.microsoft.com/office/powerpoint/2010/main" val="3347771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5"/>
          <p:cNvSpPr/>
          <p:nvPr/>
        </p:nvSpPr>
        <p:spPr>
          <a:xfrm>
            <a:off x="0" y="0"/>
            <a:ext cx="12192000" cy="6858000"/>
          </a:xfrm>
          <a:prstGeom prst="rect">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3" name="Google Shape;103;p15"/>
          <p:cNvSpPr txBox="1">
            <a:spLocks noGrp="1"/>
          </p:cNvSpPr>
          <p:nvPr>
            <p:ph type="title"/>
          </p:nvPr>
        </p:nvSpPr>
        <p:spPr>
          <a:xfrm>
            <a:off x="858253" y="1825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a:solidFill>
                  <a:schemeClr val="lt1"/>
                </a:solidFill>
              </a:rPr>
              <a:t>Design and Complexity</a:t>
            </a:r>
            <a:endParaRPr/>
          </a:p>
        </p:txBody>
      </p:sp>
      <p:pic>
        <p:nvPicPr>
          <p:cNvPr id="104" name="Google Shape;104;p15"/>
          <p:cNvPicPr preferRelativeResize="0"/>
          <p:nvPr/>
        </p:nvPicPr>
        <p:blipFill rotWithShape="1">
          <a:blip r:embed="rId3">
            <a:alphaModFix/>
          </a:blip>
          <a:srcRect/>
          <a:stretch/>
        </p:blipFill>
        <p:spPr>
          <a:xfrm>
            <a:off x="4019024" y="1239959"/>
            <a:ext cx="3547155" cy="4632911"/>
          </a:xfrm>
          <a:prstGeom prst="rect">
            <a:avLst/>
          </a:prstGeom>
          <a:noFill/>
          <a:ln>
            <a:noFill/>
          </a:ln>
        </p:spPr>
      </p:pic>
      <p:pic>
        <p:nvPicPr>
          <p:cNvPr id="105" name="Google Shape;105;p15"/>
          <p:cNvPicPr preferRelativeResize="0"/>
          <p:nvPr/>
        </p:nvPicPr>
        <p:blipFill rotWithShape="1">
          <a:blip r:embed="rId4">
            <a:alphaModFix/>
          </a:blip>
          <a:srcRect/>
          <a:stretch/>
        </p:blipFill>
        <p:spPr>
          <a:xfrm>
            <a:off x="7841415" y="1267012"/>
            <a:ext cx="4075348" cy="4632911"/>
          </a:xfrm>
          <a:prstGeom prst="rect">
            <a:avLst/>
          </a:prstGeom>
          <a:noFill/>
          <a:ln>
            <a:noFill/>
          </a:ln>
        </p:spPr>
      </p:pic>
      <p:pic>
        <p:nvPicPr>
          <p:cNvPr id="106" name="Google Shape;106;p15"/>
          <p:cNvPicPr preferRelativeResize="0"/>
          <p:nvPr/>
        </p:nvPicPr>
        <p:blipFill rotWithShape="1">
          <a:blip r:embed="rId5">
            <a:alphaModFix/>
          </a:blip>
          <a:srcRect/>
          <a:stretch/>
        </p:blipFill>
        <p:spPr>
          <a:xfrm>
            <a:off x="409764" y="1267012"/>
            <a:ext cx="3272774" cy="4632911"/>
          </a:xfrm>
          <a:prstGeom prst="rect">
            <a:avLst/>
          </a:prstGeom>
          <a:noFill/>
          <a:ln>
            <a:noFill/>
          </a:ln>
        </p:spPr>
      </p:pic>
    </p:spTree>
    <p:extLst>
      <p:ext uri="{BB962C8B-B14F-4D97-AF65-F5344CB8AC3E}">
        <p14:creationId xmlns:p14="http://schemas.microsoft.com/office/powerpoint/2010/main" val="651005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6"/>
          <p:cNvSpPr/>
          <p:nvPr/>
        </p:nvSpPr>
        <p:spPr>
          <a:xfrm>
            <a:off x="475488" y="0"/>
            <a:ext cx="10910292" cy="6858000"/>
          </a:xfrm>
          <a:prstGeom prst="rect">
            <a:avLst/>
          </a:prstGeom>
          <a:gradFill>
            <a:gsLst>
              <a:gs pos="0">
                <a:srgbClr val="3865B4"/>
              </a:gs>
              <a:gs pos="25000">
                <a:srgbClr val="3865B4"/>
              </a:gs>
              <a:gs pos="94000">
                <a:srgbClr val="3A3838"/>
              </a:gs>
              <a:gs pos="100000">
                <a:srgbClr val="3A3838"/>
              </a:gs>
            </a:gsLst>
            <a:lin ang="4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12" name="Google Shape;112;p16"/>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13" name="Google Shape;113;p16"/>
          <p:cNvSpPr txBox="1">
            <a:spLocks noGrp="1"/>
          </p:cNvSpPr>
          <p:nvPr>
            <p:ph type="ctrTitle"/>
          </p:nvPr>
        </p:nvSpPr>
        <p:spPr>
          <a:xfrm>
            <a:off x="3045368" y="2043663"/>
            <a:ext cx="6105194" cy="203105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FFFFFF"/>
              </a:buClr>
              <a:buSzPts val="2000"/>
              <a:buFont typeface="Calibri"/>
              <a:buNone/>
            </a:pPr>
            <a:r>
              <a:rPr lang="en-US" sz="2000">
                <a:solidFill>
                  <a:srgbClr val="FFFFFF"/>
                </a:solidFill>
              </a:rPr>
              <a:t>Debugging is twice as hard as writing the code in the first place. Therefore, if you write the code as cleverly as possible, you are, by definition, not smart enough to debug it.</a:t>
            </a:r>
            <a:br>
              <a:rPr lang="en-US" sz="2000">
                <a:solidFill>
                  <a:srgbClr val="FFFFFF"/>
                </a:solidFill>
              </a:rPr>
            </a:br>
            <a:r>
              <a:rPr lang="en-US" sz="2000">
                <a:solidFill>
                  <a:srgbClr val="FFFFFF"/>
                </a:solidFill>
              </a:rPr>
              <a:t>Brian Kernighan and P.J. Plauger, </a:t>
            </a:r>
            <a:r>
              <a:rPr lang="en-US" sz="2000" i="1">
                <a:solidFill>
                  <a:srgbClr val="FFFFFF"/>
                </a:solidFill>
              </a:rPr>
              <a:t>The Elements of Programming Style</a:t>
            </a:r>
            <a:endParaRPr sz="2000">
              <a:solidFill>
                <a:srgbClr val="FFFFFF"/>
              </a:solidFill>
            </a:endParaRPr>
          </a:p>
        </p:txBody>
      </p:sp>
    </p:spTree>
    <p:extLst>
      <p:ext uri="{BB962C8B-B14F-4D97-AF65-F5344CB8AC3E}">
        <p14:creationId xmlns:p14="http://schemas.microsoft.com/office/powerpoint/2010/main" val="2182450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32" name="Google Shape;132;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chemeClr val="dk1"/>
              </a:buClr>
              <a:buSzPts val="2800"/>
              <a:buNone/>
            </a:pPr>
            <a:endParaRPr/>
          </a:p>
        </p:txBody>
      </p:sp>
      <p:pic>
        <p:nvPicPr>
          <p:cNvPr id="133" name="Google Shape;133;p19"/>
          <p:cNvPicPr preferRelativeResize="0"/>
          <p:nvPr/>
        </p:nvPicPr>
        <p:blipFill rotWithShape="1">
          <a:blip r:embed="rId3">
            <a:alphaModFix/>
          </a:blip>
          <a:srcRect/>
          <a:stretch/>
        </p:blipFill>
        <p:spPr>
          <a:xfrm>
            <a:off x="508000" y="0"/>
            <a:ext cx="11176000" cy="6858000"/>
          </a:xfrm>
          <a:prstGeom prst="rect">
            <a:avLst/>
          </a:prstGeom>
          <a:noFill/>
          <a:ln>
            <a:noFill/>
          </a:ln>
        </p:spPr>
      </p:pic>
    </p:spTree>
    <p:extLst>
      <p:ext uri="{BB962C8B-B14F-4D97-AF65-F5344CB8AC3E}">
        <p14:creationId xmlns:p14="http://schemas.microsoft.com/office/powerpoint/2010/main" val="3109474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46" name="Google Shape;146;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chemeClr val="dk1"/>
              </a:buClr>
              <a:buSzPts val="2800"/>
              <a:buNone/>
            </a:pPr>
            <a:endParaRPr/>
          </a:p>
        </p:txBody>
      </p:sp>
      <p:pic>
        <p:nvPicPr>
          <p:cNvPr id="147" name="Google Shape;147;p21"/>
          <p:cNvPicPr preferRelativeResize="0"/>
          <p:nvPr/>
        </p:nvPicPr>
        <p:blipFill rotWithShape="1">
          <a:blip r:embed="rId3">
            <a:alphaModFix/>
          </a:blip>
          <a:srcRect/>
          <a:stretch/>
        </p:blipFill>
        <p:spPr>
          <a:xfrm>
            <a:off x="100012" y="342900"/>
            <a:ext cx="11991975" cy="6172200"/>
          </a:xfrm>
          <a:prstGeom prst="rect">
            <a:avLst/>
          </a:prstGeom>
          <a:noFill/>
          <a:ln>
            <a:noFill/>
          </a:ln>
        </p:spPr>
      </p:pic>
    </p:spTree>
    <p:extLst>
      <p:ext uri="{BB962C8B-B14F-4D97-AF65-F5344CB8AC3E}">
        <p14:creationId xmlns:p14="http://schemas.microsoft.com/office/powerpoint/2010/main" val="1905368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60" name="Google Shape;160;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chemeClr val="dk1"/>
              </a:buClr>
              <a:buSzPts val="2800"/>
              <a:buNone/>
            </a:pPr>
            <a:endParaRPr/>
          </a:p>
        </p:txBody>
      </p:sp>
      <p:pic>
        <p:nvPicPr>
          <p:cNvPr id="161" name="Google Shape;161;p23"/>
          <p:cNvPicPr preferRelativeResize="0"/>
          <p:nvPr/>
        </p:nvPicPr>
        <p:blipFill rotWithShape="1">
          <a:blip r:embed="rId3">
            <a:alphaModFix/>
          </a:blip>
          <a:srcRect/>
          <a:stretch/>
        </p:blipFill>
        <p:spPr>
          <a:xfrm>
            <a:off x="0" y="186247"/>
            <a:ext cx="12192000" cy="6485506"/>
          </a:xfrm>
          <a:prstGeom prst="rect">
            <a:avLst/>
          </a:prstGeom>
          <a:noFill/>
          <a:ln>
            <a:noFill/>
          </a:ln>
        </p:spPr>
      </p:pic>
    </p:spTree>
    <p:extLst>
      <p:ext uri="{BB962C8B-B14F-4D97-AF65-F5344CB8AC3E}">
        <p14:creationId xmlns:p14="http://schemas.microsoft.com/office/powerpoint/2010/main" val="31333864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7159</TotalTime>
  <Words>705</Words>
  <Application>Microsoft Macintosh PowerPoint</Application>
  <PresentationFormat>Widescreen</PresentationFormat>
  <Paragraphs>161</Paragraphs>
  <Slides>40</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Calibri</vt:lpstr>
      <vt:lpstr>Calibri Light</vt:lpstr>
      <vt:lpstr>Office Theme</vt:lpstr>
      <vt:lpstr>Web Servers, Data Stores FireBase Chat</vt:lpstr>
      <vt:lpstr>Complexity of Modern Systems</vt:lpstr>
      <vt:lpstr>Dealing with Complexity</vt:lpstr>
      <vt:lpstr>PowerPoint Presentation</vt:lpstr>
      <vt:lpstr>Design and Complexity</vt:lpstr>
      <vt:lpstr>Debugging is twice as hard as writing the code in the first place. Therefore, if you write the code as cleverly as possible, you are, by definition, not smart enough to debug it. Brian Kernighan and P.J. Plauger, The Elements of Programming Style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Architecture Capabilities</vt:lpstr>
      <vt:lpstr>PowerPoint Presentation</vt:lpstr>
      <vt:lpstr>In Class Exercises</vt:lpstr>
      <vt:lpstr>Download files to your working directory from   https://github.com/johntango/demoexpress </vt:lpstr>
      <vt:lpstr>NPM Node Package Manager</vt:lpstr>
      <vt:lpstr>package.json</vt:lpstr>
      <vt:lpstr>npm init  - creates file package.json</vt:lpstr>
      <vt:lpstr>Package.json </vt:lpstr>
      <vt:lpstr>npm install express</vt:lpstr>
      <vt:lpstr>Express installed </vt:lpstr>
      <vt:lpstr>Now write the app - server.js </vt:lpstr>
      <vt:lpstr>Now run in the command window  &gt;node server.js</vt:lpstr>
      <vt:lpstr>Now we are going to add ”routes” to our web server http://localhost:3000/lucky</vt:lpstr>
      <vt:lpstr>For debugging its sometimes useful to use curl to hit a Web Server eg from terminal we can type curl http://localhost:3000/input/hello/me  this will create parameters</vt:lpstr>
      <vt:lpstr>send and catch parameters </vt:lpstr>
      <vt:lpstr>Using curl to POST data</vt:lpstr>
      <vt:lpstr>FireBase Data Store https://youtu.be/pXFMQAl6XBM</vt:lpstr>
      <vt:lpstr>Chat Application</vt:lpstr>
      <vt:lpstr>You are going to use my FireBase Data Store so copy the code opposite</vt:lpstr>
      <vt:lpstr>Exercise in class - Chat App - clone from  https://github.com/johntango/chatFirebase </vt:lpstr>
      <vt:lpstr>PowerPoint Presentation</vt:lpstr>
      <vt:lpstr>PowerPoint Presentation</vt:lpstr>
      <vt:lpstr>Create  2 roles 1) AmazonEC2RoleforAWSCodeDeploy </vt:lpstr>
      <vt:lpstr>AWSCodeDeployRole</vt:lpstr>
      <vt:lpstr>Bad Bank t on AWS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Servers, Data Stores FireBase Chat</dc:title>
  <dc:creator>John Williams</dc:creator>
  <cp:lastModifiedBy>John Williams</cp:lastModifiedBy>
  <cp:revision>11</cp:revision>
  <dcterms:created xsi:type="dcterms:W3CDTF">2019-02-25T13:00:37Z</dcterms:created>
  <dcterms:modified xsi:type="dcterms:W3CDTF">2019-03-04T22:28:59Z</dcterms:modified>
</cp:coreProperties>
</file>